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7" r:id="rId2"/>
    <p:sldId id="258" r:id="rId3"/>
    <p:sldId id="259" r:id="rId4"/>
    <p:sldId id="263" r:id="rId5"/>
    <p:sldId id="267" r:id="rId6"/>
    <p:sldId id="270" r:id="rId7"/>
    <p:sldId id="273" r:id="rId8"/>
    <p:sldId id="272" r:id="rId9"/>
    <p:sldId id="274" r:id="rId10"/>
    <p:sldId id="276" r:id="rId11"/>
    <p:sldId id="278" r:id="rId12"/>
    <p:sldId id="277" r:id="rId13"/>
  </p:sldIdLst>
  <p:sldSz cx="9144000" cy="6858000" type="screen4x3"/>
  <p:notesSz cx="6735763" cy="9866313"/>
  <p:photoAlbum layout="1pic" frame="frameStyle7"/>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80" autoAdjust="0"/>
    <p:restoredTop sz="94660"/>
  </p:normalViewPr>
  <p:slideViewPr>
    <p:cSldViewPr>
      <p:cViewPr>
        <p:scale>
          <a:sx n="89" d="100"/>
          <a:sy n="89" d="100"/>
        </p:scale>
        <p:origin x="-660" y="-4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3F2DEC49-4D6D-4575-A599-36E17F5F080A}" type="datetimeFigureOut">
              <a:rPr lang="ru-RU" smtClean="0"/>
              <a:t>02.07.2021</a:t>
            </a:fld>
            <a:endParaRPr lang="ru-RU"/>
          </a:p>
        </p:txBody>
      </p:sp>
      <p:sp>
        <p:nvSpPr>
          <p:cNvPr id="4" name="Образ слайда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3577" y="4686499"/>
            <a:ext cx="5388610" cy="4439841"/>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C789CC02-BE7A-4A58-9F17-A47ADB58247C}" type="slidenum">
              <a:rPr lang="ru-RU" smtClean="0"/>
              <a:t>‹#›</a:t>
            </a:fld>
            <a:endParaRPr lang="ru-RU"/>
          </a:p>
        </p:txBody>
      </p:sp>
    </p:spTree>
    <p:extLst>
      <p:ext uri="{BB962C8B-B14F-4D97-AF65-F5344CB8AC3E}">
        <p14:creationId xmlns:p14="http://schemas.microsoft.com/office/powerpoint/2010/main" val="20715501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1</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10</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11</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12</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2</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3</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4</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5</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6</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7</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8</a:t>
            </a:fld>
            <a:endParaRPr lang="ru-RU"/>
          </a:p>
        </p:txBody>
      </p:sp>
    </p:spTree>
    <p:extLst>
      <p:ext uri="{BB962C8B-B14F-4D97-AF65-F5344CB8AC3E}">
        <p14:creationId xmlns:p14="http://schemas.microsoft.com/office/powerpoint/2010/main" val="40462651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789CC02-BE7A-4A58-9F17-A47ADB58247C}" type="slidenum">
              <a:rPr lang="ru-RU" smtClean="0"/>
              <a:t>9</a:t>
            </a:fld>
            <a:endParaRPr lang="ru-RU"/>
          </a:p>
        </p:txBody>
      </p:sp>
    </p:spTree>
    <p:extLst>
      <p:ext uri="{BB962C8B-B14F-4D97-AF65-F5344CB8AC3E}">
        <p14:creationId xmlns:p14="http://schemas.microsoft.com/office/powerpoint/2010/main" val="40462651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3CA8FE8-5D72-4594-9143-0172C6D0EB07}" type="datetimeFigureOut">
              <a:rPr lang="ru-RU" smtClean="0"/>
              <a:t>02.07.2021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91C4F29-7854-404B-97E2-AD2B17E8AB20}" type="slidenum">
              <a:rPr lang="ru-RU" smtClean="0"/>
              <a:t>‹#›</a:t>
            </a:fld>
            <a:endParaRPr lang="ru-RU"/>
          </a:p>
        </p:txBody>
      </p:sp>
    </p:spTree>
    <p:extLst>
      <p:ext uri="{BB962C8B-B14F-4D97-AF65-F5344CB8AC3E}">
        <p14:creationId xmlns:p14="http://schemas.microsoft.com/office/powerpoint/2010/main" val="1452076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3CA8FE8-5D72-4594-9143-0172C6D0EB07}" type="datetimeFigureOut">
              <a:rPr lang="ru-RU" smtClean="0"/>
              <a:t>02.07.2021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91C4F29-7854-404B-97E2-AD2B17E8AB20}" type="slidenum">
              <a:rPr lang="ru-RU" smtClean="0"/>
              <a:t>‹#›</a:t>
            </a:fld>
            <a:endParaRPr lang="ru-RU"/>
          </a:p>
        </p:txBody>
      </p:sp>
    </p:spTree>
    <p:extLst>
      <p:ext uri="{BB962C8B-B14F-4D97-AF65-F5344CB8AC3E}">
        <p14:creationId xmlns:p14="http://schemas.microsoft.com/office/powerpoint/2010/main" val="2987731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3CA8FE8-5D72-4594-9143-0172C6D0EB07}" type="datetimeFigureOut">
              <a:rPr lang="ru-RU" smtClean="0"/>
              <a:t>02.07.2021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91C4F29-7854-404B-97E2-AD2B17E8AB20}" type="slidenum">
              <a:rPr lang="ru-RU" smtClean="0"/>
              <a:t>‹#›</a:t>
            </a:fld>
            <a:endParaRPr lang="ru-RU"/>
          </a:p>
        </p:txBody>
      </p:sp>
    </p:spTree>
    <p:extLst>
      <p:ext uri="{BB962C8B-B14F-4D97-AF65-F5344CB8AC3E}">
        <p14:creationId xmlns:p14="http://schemas.microsoft.com/office/powerpoint/2010/main" val="1551342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3CA8FE8-5D72-4594-9143-0172C6D0EB07}" type="datetimeFigureOut">
              <a:rPr lang="ru-RU" smtClean="0"/>
              <a:t>02.07.2021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91C4F29-7854-404B-97E2-AD2B17E8AB20}" type="slidenum">
              <a:rPr lang="ru-RU" smtClean="0"/>
              <a:t>‹#›</a:t>
            </a:fld>
            <a:endParaRPr lang="ru-RU"/>
          </a:p>
        </p:txBody>
      </p:sp>
    </p:spTree>
    <p:extLst>
      <p:ext uri="{BB962C8B-B14F-4D97-AF65-F5344CB8AC3E}">
        <p14:creationId xmlns:p14="http://schemas.microsoft.com/office/powerpoint/2010/main" val="4288736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3CA8FE8-5D72-4594-9143-0172C6D0EB07}" type="datetimeFigureOut">
              <a:rPr lang="ru-RU" smtClean="0"/>
              <a:t>02.07.2021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91C4F29-7854-404B-97E2-AD2B17E8AB20}" type="slidenum">
              <a:rPr lang="ru-RU" smtClean="0"/>
              <a:t>‹#›</a:t>
            </a:fld>
            <a:endParaRPr lang="ru-RU"/>
          </a:p>
        </p:txBody>
      </p:sp>
    </p:spTree>
    <p:extLst>
      <p:ext uri="{BB962C8B-B14F-4D97-AF65-F5344CB8AC3E}">
        <p14:creationId xmlns:p14="http://schemas.microsoft.com/office/powerpoint/2010/main" val="4172842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3CA8FE8-5D72-4594-9143-0172C6D0EB07}" type="datetimeFigureOut">
              <a:rPr lang="ru-RU" smtClean="0"/>
              <a:t>02.07.2021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91C4F29-7854-404B-97E2-AD2B17E8AB20}" type="slidenum">
              <a:rPr lang="ru-RU" smtClean="0"/>
              <a:t>‹#›</a:t>
            </a:fld>
            <a:endParaRPr lang="ru-RU"/>
          </a:p>
        </p:txBody>
      </p:sp>
    </p:spTree>
    <p:extLst>
      <p:ext uri="{BB962C8B-B14F-4D97-AF65-F5344CB8AC3E}">
        <p14:creationId xmlns:p14="http://schemas.microsoft.com/office/powerpoint/2010/main" val="2015404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3CA8FE8-5D72-4594-9143-0172C6D0EB07}" type="datetimeFigureOut">
              <a:rPr lang="ru-RU" smtClean="0"/>
              <a:t>02.07.2021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91C4F29-7854-404B-97E2-AD2B17E8AB20}" type="slidenum">
              <a:rPr lang="ru-RU" smtClean="0"/>
              <a:t>‹#›</a:t>
            </a:fld>
            <a:endParaRPr lang="ru-RU"/>
          </a:p>
        </p:txBody>
      </p:sp>
    </p:spTree>
    <p:extLst>
      <p:ext uri="{BB962C8B-B14F-4D97-AF65-F5344CB8AC3E}">
        <p14:creationId xmlns:p14="http://schemas.microsoft.com/office/powerpoint/2010/main" val="33051791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3CA8FE8-5D72-4594-9143-0172C6D0EB07}" type="datetimeFigureOut">
              <a:rPr lang="ru-RU" smtClean="0"/>
              <a:t>02.07.2021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91C4F29-7854-404B-97E2-AD2B17E8AB20}" type="slidenum">
              <a:rPr lang="ru-RU" smtClean="0"/>
              <a:t>‹#›</a:t>
            </a:fld>
            <a:endParaRPr lang="ru-RU"/>
          </a:p>
        </p:txBody>
      </p:sp>
    </p:spTree>
    <p:extLst>
      <p:ext uri="{BB962C8B-B14F-4D97-AF65-F5344CB8AC3E}">
        <p14:creationId xmlns:p14="http://schemas.microsoft.com/office/powerpoint/2010/main" val="14524676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3CA8FE8-5D72-4594-9143-0172C6D0EB07}" type="datetimeFigureOut">
              <a:rPr lang="ru-RU" smtClean="0"/>
              <a:t>02.07.2021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91C4F29-7854-404B-97E2-AD2B17E8AB20}" type="slidenum">
              <a:rPr lang="ru-RU" smtClean="0"/>
              <a:t>‹#›</a:t>
            </a:fld>
            <a:endParaRPr lang="ru-RU"/>
          </a:p>
        </p:txBody>
      </p:sp>
    </p:spTree>
    <p:extLst>
      <p:ext uri="{BB962C8B-B14F-4D97-AF65-F5344CB8AC3E}">
        <p14:creationId xmlns:p14="http://schemas.microsoft.com/office/powerpoint/2010/main" val="24193070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3CA8FE8-5D72-4594-9143-0172C6D0EB07}" type="datetimeFigureOut">
              <a:rPr lang="ru-RU" smtClean="0"/>
              <a:t>02.07.2021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91C4F29-7854-404B-97E2-AD2B17E8AB20}" type="slidenum">
              <a:rPr lang="ru-RU" smtClean="0"/>
              <a:t>‹#›</a:t>
            </a:fld>
            <a:endParaRPr lang="ru-RU"/>
          </a:p>
        </p:txBody>
      </p:sp>
    </p:spTree>
    <p:extLst>
      <p:ext uri="{BB962C8B-B14F-4D97-AF65-F5344CB8AC3E}">
        <p14:creationId xmlns:p14="http://schemas.microsoft.com/office/powerpoint/2010/main" val="41652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3CA8FE8-5D72-4594-9143-0172C6D0EB07}" type="datetimeFigureOut">
              <a:rPr lang="ru-RU" smtClean="0"/>
              <a:t>02.07.2021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91C4F29-7854-404B-97E2-AD2B17E8AB20}" type="slidenum">
              <a:rPr lang="ru-RU" smtClean="0"/>
              <a:t>‹#›</a:t>
            </a:fld>
            <a:endParaRPr lang="ru-RU"/>
          </a:p>
        </p:txBody>
      </p:sp>
    </p:spTree>
    <p:extLst>
      <p:ext uri="{BB962C8B-B14F-4D97-AF65-F5344CB8AC3E}">
        <p14:creationId xmlns:p14="http://schemas.microsoft.com/office/powerpoint/2010/main" val="21547605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CA8FE8-5D72-4594-9143-0172C6D0EB07}" type="datetimeFigureOut">
              <a:rPr lang="ru-RU" smtClean="0"/>
              <a:t>02.07.2021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1C4F29-7854-404B-97E2-AD2B17E8AB20}" type="slidenum">
              <a:rPr lang="ru-RU" smtClean="0"/>
              <a:t>‹#›</a:t>
            </a:fld>
            <a:endParaRPr lang="ru-RU"/>
          </a:p>
        </p:txBody>
      </p:sp>
    </p:spTree>
    <p:extLst>
      <p:ext uri="{BB962C8B-B14F-4D97-AF65-F5344CB8AC3E}">
        <p14:creationId xmlns:p14="http://schemas.microsoft.com/office/powerpoint/2010/main" val="26075720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112057" y="0"/>
            <a:ext cx="9252520" cy="7029400"/>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1403648" y="764704"/>
            <a:ext cx="7105484" cy="646331"/>
          </a:xfrm>
          <a:prstGeom prst="rect">
            <a:avLst/>
          </a:prstGeom>
          <a:noFill/>
        </p:spPr>
        <p:txBody>
          <a:bodyPr wrap="square" rtlCol="0">
            <a:spAutoFit/>
          </a:bodyPr>
          <a:lstStyle/>
          <a:p>
            <a:pPr algn="ctr"/>
            <a:r>
              <a:rPr lang="ru-RU" b="1" i="1" dirty="0" smtClean="0"/>
              <a:t>Архивный отдел администрации муниципального образования Щербиновский район </a:t>
            </a:r>
            <a:endParaRPr lang="ru-RU" b="1" i="1" dirty="0"/>
          </a:p>
        </p:txBody>
      </p:sp>
      <p:sp>
        <p:nvSpPr>
          <p:cNvPr id="4" name="TextBox 3"/>
          <p:cNvSpPr txBox="1"/>
          <p:nvPr/>
        </p:nvSpPr>
        <p:spPr>
          <a:xfrm>
            <a:off x="1403648" y="2150843"/>
            <a:ext cx="7105484" cy="1492716"/>
          </a:xfrm>
          <a:prstGeom prst="rect">
            <a:avLst/>
          </a:prstGeom>
          <a:noFill/>
        </p:spPr>
        <p:txBody>
          <a:bodyPr wrap="square" rtlCol="0">
            <a:spAutoFit/>
          </a:bodyPr>
          <a:lstStyle/>
          <a:p>
            <a:pPr algn="ctr"/>
            <a:r>
              <a:rPr lang="ru-RU" sz="2400" b="1" dirty="0" smtClean="0"/>
              <a:t>Виртуальная </a:t>
            </a:r>
            <a:r>
              <a:rPr lang="ru-RU" sz="2400" b="1" dirty="0" err="1" smtClean="0"/>
              <a:t>историко</a:t>
            </a:r>
            <a:r>
              <a:rPr lang="ru-RU" sz="2400" b="1" dirty="0" smtClean="0"/>
              <a:t> –документальная выставка</a:t>
            </a:r>
          </a:p>
          <a:p>
            <a:pPr algn="ctr"/>
            <a:endParaRPr lang="ru-RU" sz="1100" b="1" dirty="0" smtClean="0"/>
          </a:p>
          <a:p>
            <a:pPr algn="ctr"/>
            <a:r>
              <a:rPr lang="ru-RU" sz="4000" b="1" i="1" dirty="0" smtClean="0"/>
              <a:t>«</a:t>
            </a:r>
            <a:r>
              <a:rPr lang="ru-RU" sz="4000" b="1" i="1" dirty="0" err="1" smtClean="0"/>
              <a:t>Щербиновка</a:t>
            </a:r>
            <a:r>
              <a:rPr lang="ru-RU" sz="4000" b="1" i="1" dirty="0" smtClean="0"/>
              <a:t> православная»</a:t>
            </a:r>
          </a:p>
          <a:p>
            <a:pPr algn="ctr"/>
            <a:r>
              <a:rPr lang="ru-RU" sz="1600" b="1" dirty="0" smtClean="0"/>
              <a:t>к дню праздника всех святых, в земле Российской просиявших</a:t>
            </a:r>
            <a:endParaRPr lang="ru-RU" sz="900" b="1" dirty="0" smtClean="0"/>
          </a:p>
        </p:txBody>
      </p:sp>
      <p:sp>
        <p:nvSpPr>
          <p:cNvPr id="5" name="TextBox 4"/>
          <p:cNvSpPr txBox="1"/>
          <p:nvPr/>
        </p:nvSpPr>
        <p:spPr>
          <a:xfrm>
            <a:off x="2627784" y="5877270"/>
            <a:ext cx="4968552" cy="646331"/>
          </a:xfrm>
          <a:prstGeom prst="rect">
            <a:avLst/>
          </a:prstGeom>
          <a:noFill/>
        </p:spPr>
        <p:txBody>
          <a:bodyPr wrap="square" rtlCol="0">
            <a:spAutoFit/>
          </a:bodyPr>
          <a:lstStyle/>
          <a:p>
            <a:pPr algn="ctr"/>
            <a:r>
              <a:rPr lang="ru-RU" b="1" dirty="0"/>
              <a:t>с</a:t>
            </a:r>
            <a:r>
              <a:rPr lang="ru-RU" b="1" dirty="0" smtClean="0"/>
              <a:t>т. Старощербиновская</a:t>
            </a:r>
          </a:p>
          <a:p>
            <a:pPr algn="ctr"/>
            <a:r>
              <a:rPr lang="ru-RU" b="1" dirty="0" smtClean="0"/>
              <a:t>2021 </a:t>
            </a:r>
            <a:endParaRPr lang="ru-RU" b="1" dirty="0"/>
          </a:p>
        </p:txBody>
      </p:sp>
    </p:spTree>
    <p:extLst>
      <p:ext uri="{BB962C8B-B14F-4D97-AF65-F5344CB8AC3E}">
        <p14:creationId xmlns:p14="http://schemas.microsoft.com/office/powerpoint/2010/main" val="16093421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15723" y="-64433"/>
            <a:ext cx="9252520" cy="70294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245953" y="379806"/>
            <a:ext cx="6480720" cy="338554"/>
          </a:xfrm>
          <a:prstGeom prst="rect">
            <a:avLst/>
          </a:prstGeom>
          <a:noFill/>
        </p:spPr>
        <p:txBody>
          <a:bodyPr wrap="square" rtlCol="0">
            <a:spAutoFit/>
          </a:bodyPr>
          <a:lstStyle/>
          <a:p>
            <a:pPr algn="ctr"/>
            <a:r>
              <a:rPr lang="ru-RU" sz="1600" dirty="0" smtClean="0">
                <a:solidFill>
                  <a:schemeClr val="bg1">
                    <a:lumMod val="50000"/>
                  </a:schemeClr>
                </a:solidFill>
              </a:rPr>
              <a:t>«</a:t>
            </a:r>
            <a:r>
              <a:rPr lang="ru-RU" sz="1600" dirty="0" err="1" smtClean="0">
                <a:solidFill>
                  <a:schemeClr val="bg1">
                    <a:lumMod val="50000"/>
                  </a:schemeClr>
                </a:solidFill>
              </a:rPr>
              <a:t>Щербиновка</a:t>
            </a:r>
            <a:r>
              <a:rPr lang="ru-RU" sz="1600" dirty="0" smtClean="0">
                <a:solidFill>
                  <a:schemeClr val="bg1">
                    <a:lumMod val="50000"/>
                  </a:schemeClr>
                </a:solidFill>
              </a:rPr>
              <a:t> православная» </a:t>
            </a:r>
          </a:p>
        </p:txBody>
      </p:sp>
      <p:sp>
        <p:nvSpPr>
          <p:cNvPr id="5" name="TextBox 4"/>
          <p:cNvSpPr txBox="1"/>
          <p:nvPr/>
        </p:nvSpPr>
        <p:spPr>
          <a:xfrm>
            <a:off x="4355976" y="6231494"/>
            <a:ext cx="2808312" cy="369332"/>
          </a:xfrm>
          <a:prstGeom prst="rect">
            <a:avLst/>
          </a:prstGeom>
          <a:noFill/>
        </p:spPr>
        <p:txBody>
          <a:bodyPr wrap="square" rtlCol="0">
            <a:spAutoFit/>
          </a:bodyPr>
          <a:lstStyle/>
          <a:p>
            <a:r>
              <a:rPr lang="ru-RU" b="1" dirty="0"/>
              <a:t> </a:t>
            </a:r>
            <a:r>
              <a:rPr lang="ru-RU" b="1" dirty="0" smtClean="0"/>
              <a:t>       10</a:t>
            </a:r>
            <a:endParaRPr lang="ru-RU" b="1" dirty="0"/>
          </a:p>
        </p:txBody>
      </p:sp>
      <p:sp>
        <p:nvSpPr>
          <p:cNvPr id="7" name="TextBox 6"/>
          <p:cNvSpPr txBox="1"/>
          <p:nvPr/>
        </p:nvSpPr>
        <p:spPr>
          <a:xfrm>
            <a:off x="1454446" y="-158803"/>
            <a:ext cx="7596844" cy="707886"/>
          </a:xfrm>
          <a:prstGeom prst="rect">
            <a:avLst/>
          </a:prstGeom>
          <a:noFill/>
        </p:spPr>
        <p:txBody>
          <a:bodyPr wrap="square" rtlCol="0">
            <a:spAutoFit/>
          </a:bodyPr>
          <a:lstStyle/>
          <a:p>
            <a:r>
              <a:rPr lang="ru-RU" sz="2000" b="1" dirty="0" smtClean="0">
                <a:solidFill>
                  <a:srgbClr val="FF0000"/>
                </a:solidFill>
              </a:rPr>
              <a:t>   </a:t>
            </a:r>
          </a:p>
          <a:p>
            <a:r>
              <a:rPr lang="ru-RU" sz="2000" b="1" dirty="0">
                <a:solidFill>
                  <a:srgbClr val="FF0000"/>
                </a:solidFill>
              </a:rPr>
              <a:t> </a:t>
            </a:r>
            <a:r>
              <a:rPr lang="ru-RU" sz="2000" b="1" dirty="0" smtClean="0">
                <a:solidFill>
                  <a:srgbClr val="FF0000"/>
                </a:solidFill>
              </a:rPr>
              <a:t>             </a:t>
            </a:r>
          </a:p>
        </p:txBody>
      </p:sp>
      <p:sp>
        <p:nvSpPr>
          <p:cNvPr id="3" name="TextBox 2"/>
          <p:cNvSpPr txBox="1"/>
          <p:nvPr/>
        </p:nvSpPr>
        <p:spPr>
          <a:xfrm>
            <a:off x="6588225" y="5013176"/>
            <a:ext cx="2088230" cy="369332"/>
          </a:xfrm>
          <a:prstGeom prst="rect">
            <a:avLst/>
          </a:prstGeom>
          <a:noFill/>
        </p:spPr>
        <p:txBody>
          <a:bodyPr wrap="square" rtlCol="0">
            <a:spAutoFit/>
          </a:bodyPr>
          <a:lstStyle/>
          <a:p>
            <a:r>
              <a:rPr lang="ru-RU" i="1" dirty="0" smtClean="0">
                <a:solidFill>
                  <a:srgbClr val="FF0000"/>
                </a:solidFill>
              </a:rPr>
              <a:t> </a:t>
            </a:r>
            <a:endParaRPr lang="ru-RU" i="1" dirty="0">
              <a:solidFill>
                <a:srgbClr val="FF0000"/>
              </a:solidFill>
            </a:endParaRPr>
          </a:p>
        </p:txBody>
      </p:sp>
      <p:sp>
        <p:nvSpPr>
          <p:cNvPr id="6" name="TextBox 5"/>
          <p:cNvSpPr txBox="1"/>
          <p:nvPr/>
        </p:nvSpPr>
        <p:spPr>
          <a:xfrm>
            <a:off x="2179688" y="1569821"/>
            <a:ext cx="1452106"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8" name="TextBox 7"/>
          <p:cNvSpPr txBox="1"/>
          <p:nvPr/>
        </p:nvSpPr>
        <p:spPr>
          <a:xfrm>
            <a:off x="4036731" y="5228611"/>
            <a:ext cx="1440159"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10" name="TextBox 9"/>
          <p:cNvSpPr txBox="1"/>
          <p:nvPr/>
        </p:nvSpPr>
        <p:spPr>
          <a:xfrm>
            <a:off x="3779912" y="908720"/>
            <a:ext cx="5040560" cy="369332"/>
          </a:xfrm>
          <a:prstGeom prst="rect">
            <a:avLst/>
          </a:prstGeom>
          <a:noFill/>
        </p:spPr>
        <p:txBody>
          <a:bodyPr wrap="square" rtlCol="0">
            <a:spAutoFit/>
          </a:bodyPr>
          <a:lstStyle/>
          <a:p>
            <a:pPr algn="just"/>
            <a:r>
              <a:rPr lang="ru-RU" dirty="0" smtClean="0"/>
              <a:t> 	</a:t>
            </a:r>
            <a:endParaRPr lang="ru-RU" b="1" dirty="0" smtClean="0"/>
          </a:p>
        </p:txBody>
      </p:sp>
      <p:sp>
        <p:nvSpPr>
          <p:cNvPr id="12" name="TextBox 11"/>
          <p:cNvSpPr txBox="1"/>
          <p:nvPr/>
        </p:nvSpPr>
        <p:spPr>
          <a:xfrm>
            <a:off x="1907704" y="722294"/>
            <a:ext cx="6552728" cy="307777"/>
          </a:xfrm>
          <a:prstGeom prst="rect">
            <a:avLst/>
          </a:prstGeom>
          <a:noFill/>
        </p:spPr>
        <p:txBody>
          <a:bodyPr wrap="square" rtlCol="0">
            <a:spAutoFit/>
          </a:bodyPr>
          <a:lstStyle/>
          <a:p>
            <a:pPr algn="just"/>
            <a:r>
              <a:rPr lang="ru-RU" sz="1400" b="1" i="1" dirty="0">
                <a:solidFill>
                  <a:srgbClr val="C00000"/>
                </a:solidFill>
              </a:rPr>
              <a:t>	</a:t>
            </a:r>
            <a:r>
              <a:rPr lang="ru-RU" sz="1400" b="1" i="1" dirty="0" smtClean="0">
                <a:solidFill>
                  <a:srgbClr val="C00000"/>
                </a:solidFill>
              </a:rPr>
              <a:t>		</a:t>
            </a:r>
            <a:endParaRPr lang="ru-RU" b="1" dirty="0"/>
          </a:p>
        </p:txBody>
      </p:sp>
      <p:sp>
        <p:nvSpPr>
          <p:cNvPr id="9" name="TextBox 8"/>
          <p:cNvSpPr txBox="1"/>
          <p:nvPr/>
        </p:nvSpPr>
        <p:spPr>
          <a:xfrm>
            <a:off x="1907704" y="1278052"/>
            <a:ext cx="6768752" cy="369332"/>
          </a:xfrm>
          <a:prstGeom prst="rect">
            <a:avLst/>
          </a:prstGeom>
          <a:noFill/>
        </p:spPr>
        <p:txBody>
          <a:bodyPr wrap="square" rtlCol="0">
            <a:spAutoFit/>
          </a:bodyPr>
          <a:lstStyle/>
          <a:p>
            <a:pPr algn="just"/>
            <a:r>
              <a:rPr lang="ru-RU" b="1" dirty="0" smtClean="0"/>
              <a:t>	</a:t>
            </a:r>
            <a:endParaRPr lang="ru-RU" b="1" dirty="0"/>
          </a:p>
        </p:txBody>
      </p:sp>
      <p:sp>
        <p:nvSpPr>
          <p:cNvPr id="11" name="TextBox 10"/>
          <p:cNvSpPr txBox="1"/>
          <p:nvPr/>
        </p:nvSpPr>
        <p:spPr>
          <a:xfrm>
            <a:off x="1454446" y="722294"/>
            <a:ext cx="7222009" cy="10587514"/>
          </a:xfrm>
          <a:prstGeom prst="rect">
            <a:avLst/>
          </a:prstGeom>
          <a:noFill/>
        </p:spPr>
        <p:txBody>
          <a:bodyPr wrap="square" rtlCol="0">
            <a:spAutoFit/>
          </a:bodyPr>
          <a:lstStyle/>
          <a:p>
            <a:pPr algn="just"/>
            <a:endParaRPr lang="ru-RU" sz="1400" b="1" dirty="0" smtClean="0"/>
          </a:p>
          <a:p>
            <a:pPr algn="just"/>
            <a:r>
              <a:rPr lang="ru-RU" sz="1400" b="1" dirty="0" smtClean="0"/>
              <a:t>Из </a:t>
            </a:r>
            <a:r>
              <a:rPr lang="ru-RU" sz="1400" b="1" dirty="0"/>
              <a:t>воспоминаний Михаила Ивановича </a:t>
            </a:r>
            <a:r>
              <a:rPr lang="ru-RU" sz="1400" b="1" dirty="0" err="1"/>
              <a:t>Шкумата</a:t>
            </a:r>
            <a:r>
              <a:rPr lang="ru-RU" sz="1400" b="1" dirty="0" smtClean="0"/>
              <a:t>, </a:t>
            </a:r>
          </a:p>
          <a:p>
            <a:pPr algn="just"/>
            <a:r>
              <a:rPr lang="ru-RU" sz="1400" b="1" dirty="0" smtClean="0"/>
              <a:t>1920 </a:t>
            </a:r>
            <a:r>
              <a:rPr lang="ru-RU" sz="1400" b="1" dirty="0"/>
              <a:t>года рождения, жителя станицы </a:t>
            </a:r>
            <a:r>
              <a:rPr lang="ru-RU" sz="1400" b="1" dirty="0" err="1" smtClean="0"/>
              <a:t>Новощербиновской</a:t>
            </a:r>
            <a:r>
              <a:rPr lang="ru-RU" sz="1400" b="1" dirty="0" smtClean="0"/>
              <a:t>:</a:t>
            </a:r>
            <a:endParaRPr lang="ru-RU" sz="1400" b="1" dirty="0"/>
          </a:p>
          <a:p>
            <a:pPr algn="just"/>
            <a:endParaRPr lang="ru-RU" sz="1400" b="1" dirty="0" smtClean="0"/>
          </a:p>
          <a:p>
            <a:pPr algn="just"/>
            <a:r>
              <a:rPr lang="ru-RU" sz="1400" b="1" dirty="0" smtClean="0"/>
              <a:t>	</a:t>
            </a:r>
          </a:p>
          <a:p>
            <a:pPr algn="just"/>
            <a:endParaRPr lang="ru-RU" sz="1400" b="1" dirty="0"/>
          </a:p>
          <a:p>
            <a:pPr algn="just"/>
            <a:r>
              <a:rPr lang="ru-RU" sz="1400" b="1" dirty="0" smtClean="0"/>
              <a:t>	…Я </a:t>
            </a:r>
            <a:r>
              <a:rPr lang="ru-RU" sz="1400" b="1" dirty="0"/>
              <a:t>прислуживал в алтаре Покровского храма станицы </a:t>
            </a:r>
            <a:endParaRPr lang="ru-RU" sz="1400" b="1" dirty="0" smtClean="0"/>
          </a:p>
          <a:p>
            <a:pPr algn="just"/>
            <a:r>
              <a:rPr lang="ru-RU" sz="1400" b="1" dirty="0" err="1" smtClean="0"/>
              <a:t>Новощербиновской</a:t>
            </a:r>
            <a:r>
              <a:rPr lang="ru-RU" sz="1400" b="1" dirty="0" smtClean="0"/>
              <a:t> </a:t>
            </a:r>
            <a:r>
              <a:rPr lang="ru-RU" sz="1400" b="1" dirty="0"/>
              <a:t>два года, лет с десяти, с 1930 по 1932. </a:t>
            </a:r>
            <a:endParaRPr lang="ru-RU" sz="1400" b="1" dirty="0" smtClean="0"/>
          </a:p>
          <a:p>
            <a:pPr algn="just"/>
            <a:r>
              <a:rPr lang="ru-RU" sz="1400" b="1" dirty="0" smtClean="0"/>
              <a:t>Священником тогда был </a:t>
            </a:r>
            <a:r>
              <a:rPr lang="ru-RU" sz="1400" b="1" dirty="0"/>
              <a:t>отец Алексей, фамилию не </a:t>
            </a:r>
            <a:r>
              <a:rPr lang="ru-RU" sz="1400" b="1" dirty="0" smtClean="0"/>
              <a:t>знаю.</a:t>
            </a:r>
          </a:p>
          <a:p>
            <a:pPr algn="just"/>
            <a:r>
              <a:rPr lang="ru-RU" sz="1400" b="1" dirty="0" smtClean="0"/>
              <a:t>Храм был огромный, зимой холодно, вода замерзала в церкви…                </a:t>
            </a:r>
            <a:r>
              <a:rPr lang="ru-RU" sz="1400" b="1" dirty="0" smtClean="0"/>
              <a:t>  </a:t>
            </a:r>
            <a:r>
              <a:rPr lang="ru-RU" sz="1400" b="1" i="1" dirty="0" err="1" smtClean="0">
                <a:solidFill>
                  <a:srgbClr val="FF0000"/>
                </a:solidFill>
              </a:rPr>
              <a:t>М.И.Шкумат</a:t>
            </a:r>
            <a:endParaRPr lang="ru-RU" sz="1400" b="1" i="1" dirty="0" smtClean="0">
              <a:solidFill>
                <a:srgbClr val="FF0000"/>
              </a:solidFill>
            </a:endParaRPr>
          </a:p>
          <a:p>
            <a:pPr algn="just"/>
            <a:r>
              <a:rPr lang="ru-RU" sz="1400" b="1" dirty="0" smtClean="0"/>
              <a:t>	…В 1932 отца Алексея сначала вызвали в ОГПУ… </a:t>
            </a:r>
          </a:p>
          <a:p>
            <a:pPr algn="just"/>
            <a:r>
              <a:rPr lang="ru-RU" sz="1400" b="1" dirty="0" smtClean="0"/>
              <a:t>Позже явились уполномоченные в церковь с наганами, приказали сдать ключи от храма: «Отныне церковь закрыта». Там были чаши золотые, кадила… Все это случилось при мне. Я в тот день видел отца Алексея в последний раз. Не знаю, сослали его или он сам уехал. Храм разрушили не сразу. Он долго стоял закрытым. Потом власти устроили там амбар, колхоз ссыпал туда зерно. В одни ворота подвода заезжала, в другие выезжала. А в 1937 разрушили храм. Сначала сняли колокола. Я видел только, как снимали самый большой. Трос у них оборвался, не выдержал тяжести, и колокол рухнул вниз, войдя наполовину в землю. Не получалось разбить стены ни молотом ни зубилом. Тогда придумали делать в стенах дыры, закладывать динамит и взрывать. Мы, мальчишки, ходили смотреть, нас прогоняли. Но мы все равно наблюдали издалека. Огромные глыбы, размером с мою комнату, разлетались по сторонам… Они еще долго лежали на том месте. Я на войну уходил - лежали, и с войны пришел - лежали, только в 60-х их убрали. …</a:t>
            </a:r>
          </a:p>
          <a:p>
            <a:pPr algn="just"/>
            <a:r>
              <a:rPr lang="ru-RU" sz="1400" i="1" dirty="0" smtClean="0"/>
              <a:t>(из материалов собственной собирательной деятельности архивного отдела администрации муниципального образования </a:t>
            </a:r>
            <a:r>
              <a:rPr lang="ru-RU" sz="1400" i="1" dirty="0" err="1" smtClean="0"/>
              <a:t>Щербиновский</a:t>
            </a:r>
            <a:r>
              <a:rPr lang="ru-RU" sz="1400" i="1" dirty="0" smtClean="0"/>
              <a:t> район)</a:t>
            </a:r>
            <a:endParaRPr lang="ru-RU" sz="1400" i="1" dirty="0"/>
          </a:p>
          <a:p>
            <a:pPr algn="just"/>
            <a:endParaRPr lang="ru-RU" sz="1600" b="1" dirty="0"/>
          </a:p>
          <a:p>
            <a:pPr algn="just"/>
            <a:r>
              <a:rPr lang="ru-RU" sz="1600" b="1" dirty="0"/>
              <a:t>                                                                                     </a:t>
            </a:r>
          </a:p>
          <a:p>
            <a:pPr algn="just"/>
            <a:endParaRPr lang="ru-RU" sz="1400" b="1" dirty="0"/>
          </a:p>
          <a:p>
            <a:pPr algn="just"/>
            <a:endParaRPr lang="ru-RU" sz="1400" b="1" dirty="0" smtClean="0"/>
          </a:p>
          <a:p>
            <a:pPr algn="ctr"/>
            <a:endParaRPr lang="ru-RU" sz="1400" b="1" dirty="0"/>
          </a:p>
          <a:p>
            <a:pPr algn="ctr"/>
            <a:endParaRPr lang="ru-RU" sz="1400" b="1" dirty="0" smtClean="0"/>
          </a:p>
          <a:p>
            <a:pPr algn="ctr"/>
            <a:endParaRPr lang="ru-RU" sz="1400" b="1" dirty="0"/>
          </a:p>
          <a:p>
            <a:pPr algn="ctr"/>
            <a:endParaRPr lang="ru-RU" sz="1400" b="1" dirty="0" smtClean="0"/>
          </a:p>
          <a:p>
            <a:pPr algn="ctr"/>
            <a:endParaRPr lang="ru-RU" sz="1400" b="1" dirty="0"/>
          </a:p>
          <a:p>
            <a:pPr algn="ctr"/>
            <a:endParaRPr lang="ru-RU" sz="1400" b="1" dirty="0" smtClean="0"/>
          </a:p>
          <a:p>
            <a:pPr algn="ctr"/>
            <a:endParaRPr lang="ru-RU" sz="1400" b="1" dirty="0"/>
          </a:p>
          <a:p>
            <a:pPr algn="ctr"/>
            <a:endParaRPr lang="ru-RU" sz="1400" b="1" dirty="0" smtClean="0"/>
          </a:p>
          <a:p>
            <a:pPr algn="ctr"/>
            <a:endParaRPr lang="ru-RU" sz="1600" b="1" dirty="0"/>
          </a:p>
          <a:p>
            <a:pPr algn="ctr"/>
            <a:endParaRPr lang="ru-RU" sz="1600" b="1" dirty="0" smtClean="0"/>
          </a:p>
          <a:p>
            <a:pPr algn="just"/>
            <a:r>
              <a:rPr lang="ru-RU" sz="1600" b="1" dirty="0" err="1" smtClean="0"/>
              <a:t>Шеляг</a:t>
            </a:r>
            <a:r>
              <a:rPr lang="ru-RU" sz="1600" b="1" dirty="0" smtClean="0"/>
              <a:t> Николай (из села </a:t>
            </a:r>
            <a:r>
              <a:rPr lang="ru-RU" sz="1600" b="1" dirty="0" err="1" smtClean="0"/>
              <a:t>Глафировка</a:t>
            </a:r>
            <a:r>
              <a:rPr lang="ru-RU" sz="1600" b="1" dirty="0"/>
              <a:t> </a:t>
            </a:r>
            <a:r>
              <a:rPr lang="ru-RU" sz="1600" b="1" dirty="0" smtClean="0"/>
              <a:t>                                               Попов </a:t>
            </a:r>
            <a:r>
              <a:rPr lang="ru-RU" sz="1600" b="1" dirty="0"/>
              <a:t>Сергей </a:t>
            </a:r>
            <a:endParaRPr lang="ru-RU" sz="1600" b="1" dirty="0" smtClean="0"/>
          </a:p>
          <a:p>
            <a:pPr algn="just"/>
            <a:r>
              <a:rPr lang="ru-RU" sz="1600" b="1" dirty="0" err="1" smtClean="0"/>
              <a:t>Щербиновского</a:t>
            </a:r>
            <a:r>
              <a:rPr lang="ru-RU" sz="1600" b="1" dirty="0" smtClean="0"/>
              <a:t> </a:t>
            </a:r>
            <a:r>
              <a:rPr lang="ru-RU" sz="1600" b="1" dirty="0"/>
              <a:t>района) </a:t>
            </a:r>
            <a:r>
              <a:rPr lang="ru-RU" sz="1600" b="1" dirty="0" smtClean="0"/>
              <a:t>                                        (</a:t>
            </a:r>
            <a:r>
              <a:rPr lang="ru-RU" sz="1600" b="1" dirty="0"/>
              <a:t>житель </a:t>
            </a:r>
            <a:r>
              <a:rPr lang="ru-RU" sz="1600" b="1" dirty="0" err="1"/>
              <a:t>Щербиновского</a:t>
            </a:r>
            <a:r>
              <a:rPr lang="ru-RU" sz="1600" b="1" dirty="0"/>
              <a:t> р-на)</a:t>
            </a:r>
          </a:p>
          <a:p>
            <a:pPr algn="just"/>
            <a:r>
              <a:rPr lang="ru-RU" sz="1600" b="1" dirty="0" smtClean="0"/>
              <a:t>Место </a:t>
            </a:r>
            <a:r>
              <a:rPr lang="ru-RU" sz="1600" b="1" dirty="0"/>
              <a:t>службы: 25 </a:t>
            </a:r>
            <a:r>
              <a:rPr lang="ru-RU" sz="1600" b="1" dirty="0" err="1"/>
              <a:t>гв</a:t>
            </a:r>
            <a:r>
              <a:rPr lang="ru-RU" sz="1600" b="1" dirty="0"/>
              <a:t>. </a:t>
            </a:r>
            <a:r>
              <a:rPr lang="ru-RU" sz="1600" b="1" dirty="0" err="1"/>
              <a:t>кп</a:t>
            </a:r>
            <a:r>
              <a:rPr lang="ru-RU" sz="1600" b="1" dirty="0"/>
              <a:t> 6 </a:t>
            </a:r>
            <a:r>
              <a:rPr lang="ru-RU" sz="1600" b="1" dirty="0" err="1"/>
              <a:t>гв</a:t>
            </a:r>
            <a:r>
              <a:rPr lang="ru-RU" sz="1600" b="1" dirty="0"/>
              <a:t>. кд</a:t>
            </a:r>
            <a:r>
              <a:rPr lang="ru-RU" sz="1600" b="1" dirty="0" smtClean="0"/>
              <a:t>, </a:t>
            </a:r>
          </a:p>
          <a:p>
            <a:pPr algn="just"/>
            <a:r>
              <a:rPr lang="ru-RU" sz="1600" b="1" dirty="0" smtClean="0"/>
              <a:t>награжден Орденом Славы </a:t>
            </a:r>
            <a:r>
              <a:rPr lang="en-US" sz="1600" b="1" dirty="0"/>
              <a:t>III </a:t>
            </a:r>
            <a:r>
              <a:rPr lang="ru-RU" sz="1600" b="1" dirty="0" smtClean="0"/>
              <a:t> степени, </a:t>
            </a:r>
          </a:p>
          <a:p>
            <a:pPr algn="just"/>
            <a:r>
              <a:rPr lang="ru-RU" sz="1600" b="1" dirty="0" smtClean="0"/>
              <a:t>Орденом Отечественной войны </a:t>
            </a:r>
            <a:r>
              <a:rPr lang="en-US" sz="1600" b="1" dirty="0" smtClean="0"/>
              <a:t>I </a:t>
            </a:r>
            <a:r>
              <a:rPr lang="ru-RU" sz="1600" b="1" dirty="0" smtClean="0"/>
              <a:t>степени</a:t>
            </a:r>
          </a:p>
          <a:p>
            <a:pPr algn="just"/>
            <a:r>
              <a:rPr lang="ru-RU" sz="1600" b="1" dirty="0" smtClean="0"/>
              <a:t>Орденом Красной Звезды</a:t>
            </a:r>
          </a:p>
          <a:p>
            <a:pPr algn="ctr"/>
            <a:r>
              <a:rPr lang="ru-RU" sz="1600" b="1" dirty="0" smtClean="0"/>
              <a:t>                                                              </a:t>
            </a:r>
          </a:p>
          <a:p>
            <a:pPr algn="ctr"/>
            <a:r>
              <a:rPr lang="ru-RU" sz="1600" b="1" dirty="0"/>
              <a:t> </a:t>
            </a:r>
            <a:r>
              <a:rPr lang="ru-RU" sz="1600" b="1" dirty="0" smtClean="0"/>
              <a:t>                                                                                                                                                               </a:t>
            </a:r>
          </a:p>
        </p:txBody>
      </p:sp>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4059" y="697947"/>
            <a:ext cx="1296143" cy="1898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49570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15723" y="-64433"/>
            <a:ext cx="9252520" cy="70294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245953" y="379806"/>
            <a:ext cx="6480720" cy="338554"/>
          </a:xfrm>
          <a:prstGeom prst="rect">
            <a:avLst/>
          </a:prstGeom>
          <a:noFill/>
        </p:spPr>
        <p:txBody>
          <a:bodyPr wrap="square" rtlCol="0">
            <a:spAutoFit/>
          </a:bodyPr>
          <a:lstStyle/>
          <a:p>
            <a:pPr algn="ctr"/>
            <a:r>
              <a:rPr lang="ru-RU" sz="1600" dirty="0" smtClean="0">
                <a:solidFill>
                  <a:schemeClr val="bg1">
                    <a:lumMod val="50000"/>
                  </a:schemeClr>
                </a:solidFill>
              </a:rPr>
              <a:t>«</a:t>
            </a:r>
            <a:r>
              <a:rPr lang="ru-RU" sz="1600" dirty="0" err="1" smtClean="0">
                <a:solidFill>
                  <a:schemeClr val="bg1">
                    <a:lumMod val="50000"/>
                  </a:schemeClr>
                </a:solidFill>
              </a:rPr>
              <a:t>Щербиновка</a:t>
            </a:r>
            <a:r>
              <a:rPr lang="ru-RU" sz="1600" dirty="0" smtClean="0">
                <a:solidFill>
                  <a:schemeClr val="bg1">
                    <a:lumMod val="50000"/>
                  </a:schemeClr>
                </a:solidFill>
              </a:rPr>
              <a:t> православная…» </a:t>
            </a:r>
          </a:p>
        </p:txBody>
      </p:sp>
      <p:sp>
        <p:nvSpPr>
          <p:cNvPr id="5" name="TextBox 4"/>
          <p:cNvSpPr txBox="1"/>
          <p:nvPr/>
        </p:nvSpPr>
        <p:spPr>
          <a:xfrm>
            <a:off x="4355976" y="6231494"/>
            <a:ext cx="2808312" cy="369332"/>
          </a:xfrm>
          <a:prstGeom prst="rect">
            <a:avLst/>
          </a:prstGeom>
          <a:noFill/>
        </p:spPr>
        <p:txBody>
          <a:bodyPr wrap="square" rtlCol="0">
            <a:spAutoFit/>
          </a:bodyPr>
          <a:lstStyle/>
          <a:p>
            <a:r>
              <a:rPr lang="ru-RU" b="1" dirty="0"/>
              <a:t> </a:t>
            </a:r>
            <a:r>
              <a:rPr lang="ru-RU" b="1" dirty="0" smtClean="0"/>
              <a:t>       11</a:t>
            </a:r>
            <a:endParaRPr lang="ru-RU" b="1" dirty="0"/>
          </a:p>
        </p:txBody>
      </p:sp>
      <p:sp>
        <p:nvSpPr>
          <p:cNvPr id="7" name="TextBox 6"/>
          <p:cNvSpPr txBox="1"/>
          <p:nvPr/>
        </p:nvSpPr>
        <p:spPr>
          <a:xfrm>
            <a:off x="1454446" y="-158803"/>
            <a:ext cx="7596844" cy="707886"/>
          </a:xfrm>
          <a:prstGeom prst="rect">
            <a:avLst/>
          </a:prstGeom>
          <a:noFill/>
        </p:spPr>
        <p:txBody>
          <a:bodyPr wrap="square" rtlCol="0">
            <a:spAutoFit/>
          </a:bodyPr>
          <a:lstStyle/>
          <a:p>
            <a:r>
              <a:rPr lang="ru-RU" sz="2000" b="1" dirty="0" smtClean="0">
                <a:solidFill>
                  <a:srgbClr val="FF0000"/>
                </a:solidFill>
              </a:rPr>
              <a:t>   </a:t>
            </a:r>
          </a:p>
          <a:p>
            <a:r>
              <a:rPr lang="ru-RU" sz="2000" b="1" dirty="0">
                <a:solidFill>
                  <a:srgbClr val="FF0000"/>
                </a:solidFill>
              </a:rPr>
              <a:t> </a:t>
            </a:r>
            <a:r>
              <a:rPr lang="ru-RU" sz="2000" b="1" dirty="0" smtClean="0">
                <a:solidFill>
                  <a:srgbClr val="FF0000"/>
                </a:solidFill>
              </a:rPr>
              <a:t>             </a:t>
            </a:r>
          </a:p>
        </p:txBody>
      </p:sp>
      <p:sp>
        <p:nvSpPr>
          <p:cNvPr id="3" name="TextBox 2"/>
          <p:cNvSpPr txBox="1"/>
          <p:nvPr/>
        </p:nvSpPr>
        <p:spPr>
          <a:xfrm>
            <a:off x="6588225" y="5013176"/>
            <a:ext cx="2088230" cy="369332"/>
          </a:xfrm>
          <a:prstGeom prst="rect">
            <a:avLst/>
          </a:prstGeom>
          <a:noFill/>
        </p:spPr>
        <p:txBody>
          <a:bodyPr wrap="square" rtlCol="0">
            <a:spAutoFit/>
          </a:bodyPr>
          <a:lstStyle/>
          <a:p>
            <a:r>
              <a:rPr lang="ru-RU" i="1" dirty="0" smtClean="0">
                <a:solidFill>
                  <a:srgbClr val="FF0000"/>
                </a:solidFill>
              </a:rPr>
              <a:t> </a:t>
            </a:r>
            <a:endParaRPr lang="ru-RU" i="1" dirty="0">
              <a:solidFill>
                <a:srgbClr val="FF0000"/>
              </a:solidFill>
            </a:endParaRPr>
          </a:p>
        </p:txBody>
      </p:sp>
      <p:sp>
        <p:nvSpPr>
          <p:cNvPr id="6" name="TextBox 5"/>
          <p:cNvSpPr txBox="1"/>
          <p:nvPr/>
        </p:nvSpPr>
        <p:spPr>
          <a:xfrm>
            <a:off x="2179688" y="1569821"/>
            <a:ext cx="1452106"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8" name="TextBox 7"/>
          <p:cNvSpPr txBox="1"/>
          <p:nvPr/>
        </p:nvSpPr>
        <p:spPr>
          <a:xfrm>
            <a:off x="4036731" y="5228611"/>
            <a:ext cx="1440159"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10" name="TextBox 9"/>
          <p:cNvSpPr txBox="1"/>
          <p:nvPr/>
        </p:nvSpPr>
        <p:spPr>
          <a:xfrm>
            <a:off x="3779912" y="908720"/>
            <a:ext cx="5040560" cy="369332"/>
          </a:xfrm>
          <a:prstGeom prst="rect">
            <a:avLst/>
          </a:prstGeom>
          <a:noFill/>
        </p:spPr>
        <p:txBody>
          <a:bodyPr wrap="square" rtlCol="0">
            <a:spAutoFit/>
          </a:bodyPr>
          <a:lstStyle/>
          <a:p>
            <a:pPr algn="just"/>
            <a:r>
              <a:rPr lang="ru-RU" dirty="0" smtClean="0"/>
              <a:t> 	</a:t>
            </a:r>
            <a:endParaRPr lang="ru-RU" b="1" dirty="0" smtClean="0"/>
          </a:p>
        </p:txBody>
      </p:sp>
      <p:sp>
        <p:nvSpPr>
          <p:cNvPr id="12" name="TextBox 11"/>
          <p:cNvSpPr txBox="1"/>
          <p:nvPr/>
        </p:nvSpPr>
        <p:spPr>
          <a:xfrm>
            <a:off x="1907704" y="722294"/>
            <a:ext cx="6552728" cy="369332"/>
          </a:xfrm>
          <a:prstGeom prst="rect">
            <a:avLst/>
          </a:prstGeom>
          <a:noFill/>
        </p:spPr>
        <p:txBody>
          <a:bodyPr wrap="square" rtlCol="0">
            <a:spAutoFit/>
          </a:bodyPr>
          <a:lstStyle/>
          <a:p>
            <a:pPr algn="just"/>
            <a:r>
              <a:rPr lang="ru-RU" sz="1400" b="1" i="1" dirty="0">
                <a:solidFill>
                  <a:srgbClr val="C00000"/>
                </a:solidFill>
              </a:rPr>
              <a:t>	</a:t>
            </a:r>
            <a:r>
              <a:rPr lang="ru-RU" sz="1400" b="1" i="1" dirty="0" smtClean="0">
                <a:solidFill>
                  <a:srgbClr val="C00000"/>
                </a:solidFill>
              </a:rPr>
              <a:t>		</a:t>
            </a:r>
            <a:r>
              <a:rPr lang="ru-RU" b="1" dirty="0" smtClean="0"/>
              <a:t>ЗАКЛЮЧЕНИЕ</a:t>
            </a:r>
            <a:endParaRPr lang="ru-RU" b="1" dirty="0"/>
          </a:p>
        </p:txBody>
      </p:sp>
      <p:sp>
        <p:nvSpPr>
          <p:cNvPr id="9" name="TextBox 8"/>
          <p:cNvSpPr txBox="1"/>
          <p:nvPr/>
        </p:nvSpPr>
        <p:spPr>
          <a:xfrm>
            <a:off x="1835696" y="1093386"/>
            <a:ext cx="6840760" cy="4247317"/>
          </a:xfrm>
          <a:prstGeom prst="rect">
            <a:avLst/>
          </a:prstGeom>
          <a:noFill/>
        </p:spPr>
        <p:txBody>
          <a:bodyPr wrap="square" rtlCol="0">
            <a:spAutoFit/>
          </a:bodyPr>
          <a:lstStyle/>
          <a:p>
            <a:pPr algn="just"/>
            <a:r>
              <a:rPr lang="ru-RU" b="1" dirty="0" smtClean="0"/>
              <a:t>	</a:t>
            </a:r>
          </a:p>
          <a:p>
            <a:pPr algn="just"/>
            <a:endParaRPr lang="ru-RU" b="1" dirty="0"/>
          </a:p>
          <a:p>
            <a:pPr algn="just"/>
            <a:r>
              <a:rPr lang="ru-RU" b="1" dirty="0" smtClean="0"/>
              <a:t>	Православие </a:t>
            </a:r>
            <a:r>
              <a:rPr lang="ru-RU" b="1" dirty="0"/>
              <a:t>для казаков </a:t>
            </a:r>
            <a:r>
              <a:rPr lang="ru-RU" b="1" dirty="0" smtClean="0"/>
              <a:t>было </a:t>
            </a:r>
            <a:r>
              <a:rPr lang="ru-RU" b="1" dirty="0"/>
              <a:t>не просто верой в Бога или в Церковь. Православная </a:t>
            </a:r>
            <a:r>
              <a:rPr lang="ru-RU" b="1" dirty="0" smtClean="0"/>
              <a:t>вера </a:t>
            </a:r>
            <a:r>
              <a:rPr lang="ru-RU" b="1" dirty="0" smtClean="0"/>
              <a:t>являлась </a:t>
            </a:r>
            <a:r>
              <a:rPr lang="ru-RU" b="1" dirty="0"/>
              <a:t>фундаментом всей казачьей жизни. С Церковью у каждого казака было связано рождение, крещение, венчание, погребение, </a:t>
            </a:r>
            <a:r>
              <a:rPr lang="ru-RU" b="1" dirty="0" smtClean="0"/>
              <a:t>весь </a:t>
            </a:r>
            <a:r>
              <a:rPr lang="ru-RU" b="1" dirty="0"/>
              <a:t>жизненный цикл. </a:t>
            </a:r>
            <a:endParaRPr lang="ru-RU" b="1" dirty="0" smtClean="0"/>
          </a:p>
          <a:p>
            <a:pPr algn="just"/>
            <a:r>
              <a:rPr lang="ru-RU" b="1" dirty="0" smtClean="0"/>
              <a:t>	Глубокая </a:t>
            </a:r>
            <a:r>
              <a:rPr lang="ru-RU" b="1" dirty="0"/>
              <a:t>вера определяла </a:t>
            </a:r>
            <a:r>
              <a:rPr lang="ru-RU" b="1" dirty="0" smtClean="0"/>
              <a:t>мировоззрение </a:t>
            </a:r>
            <a:r>
              <a:rPr lang="ru-RU" b="1" dirty="0"/>
              <a:t>казачества. </a:t>
            </a:r>
            <a:r>
              <a:rPr lang="ru-RU" b="1" dirty="0" smtClean="0"/>
              <a:t>Казак </a:t>
            </a:r>
            <a:r>
              <a:rPr lang="ru-RU" b="1" dirty="0"/>
              <a:t>с молоком матери впитывал, что "положить живот за </a:t>
            </a:r>
            <a:r>
              <a:rPr lang="ru-RU" b="1" dirty="0" err="1"/>
              <a:t>други</a:t>
            </a:r>
            <a:r>
              <a:rPr lang="ru-RU" b="1" dirty="0"/>
              <a:t> своя" и "за Престол Пресвятой Богородицы" богоугодное дело и всю свою сознательную жизнь готовился к этому, ибо "зачем иметь меч, если им не сечь то, для чего он выкован". </a:t>
            </a:r>
            <a:r>
              <a:rPr lang="ru-RU" b="1" dirty="0" smtClean="0"/>
              <a:t>То </a:t>
            </a:r>
            <a:r>
              <a:rPr lang="ru-RU" b="1" dirty="0"/>
              <a:t>есть - зачем именовать себя казаком если не служить Вере. Царю и Отечеству".</a:t>
            </a:r>
          </a:p>
          <a:p>
            <a:pPr algn="just"/>
            <a:endParaRPr lang="ru-RU" b="1" dirty="0"/>
          </a:p>
        </p:txBody>
      </p:sp>
    </p:spTree>
    <p:extLst>
      <p:ext uri="{BB962C8B-B14F-4D97-AF65-F5344CB8AC3E}">
        <p14:creationId xmlns:p14="http://schemas.microsoft.com/office/powerpoint/2010/main" val="11766370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15723" y="-64433"/>
            <a:ext cx="9252520" cy="70294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245953" y="379806"/>
            <a:ext cx="6480720" cy="338554"/>
          </a:xfrm>
          <a:prstGeom prst="rect">
            <a:avLst/>
          </a:prstGeom>
          <a:noFill/>
        </p:spPr>
        <p:txBody>
          <a:bodyPr wrap="square" rtlCol="0">
            <a:spAutoFit/>
          </a:bodyPr>
          <a:lstStyle/>
          <a:p>
            <a:pPr algn="ctr"/>
            <a:r>
              <a:rPr lang="ru-RU" sz="1600" dirty="0" smtClean="0">
                <a:solidFill>
                  <a:schemeClr val="bg1">
                    <a:lumMod val="50000"/>
                  </a:schemeClr>
                </a:solidFill>
              </a:rPr>
              <a:t>«</a:t>
            </a:r>
            <a:r>
              <a:rPr lang="ru-RU" sz="1600" dirty="0" err="1" smtClean="0">
                <a:solidFill>
                  <a:schemeClr val="bg1">
                    <a:lumMod val="50000"/>
                  </a:schemeClr>
                </a:solidFill>
              </a:rPr>
              <a:t>Щербиновка</a:t>
            </a:r>
            <a:r>
              <a:rPr lang="ru-RU" sz="1600" smtClean="0">
                <a:solidFill>
                  <a:schemeClr val="bg1">
                    <a:lumMod val="50000"/>
                  </a:schemeClr>
                </a:solidFill>
              </a:rPr>
              <a:t> православная» </a:t>
            </a:r>
            <a:endParaRPr lang="ru-RU" sz="1600" dirty="0" smtClean="0">
              <a:solidFill>
                <a:schemeClr val="bg1">
                  <a:lumMod val="50000"/>
                </a:schemeClr>
              </a:solidFill>
            </a:endParaRPr>
          </a:p>
        </p:txBody>
      </p:sp>
      <p:sp>
        <p:nvSpPr>
          <p:cNvPr id="5" name="TextBox 4"/>
          <p:cNvSpPr txBox="1"/>
          <p:nvPr/>
        </p:nvSpPr>
        <p:spPr>
          <a:xfrm>
            <a:off x="4355976" y="6231494"/>
            <a:ext cx="2808312" cy="369332"/>
          </a:xfrm>
          <a:prstGeom prst="rect">
            <a:avLst/>
          </a:prstGeom>
          <a:noFill/>
        </p:spPr>
        <p:txBody>
          <a:bodyPr wrap="square" rtlCol="0">
            <a:spAutoFit/>
          </a:bodyPr>
          <a:lstStyle/>
          <a:p>
            <a:r>
              <a:rPr lang="ru-RU" b="1" dirty="0"/>
              <a:t> </a:t>
            </a:r>
            <a:r>
              <a:rPr lang="ru-RU" b="1" dirty="0" smtClean="0"/>
              <a:t>       12</a:t>
            </a:r>
            <a:endParaRPr lang="ru-RU" b="1" dirty="0"/>
          </a:p>
        </p:txBody>
      </p:sp>
      <p:sp>
        <p:nvSpPr>
          <p:cNvPr id="7" name="TextBox 6"/>
          <p:cNvSpPr txBox="1"/>
          <p:nvPr/>
        </p:nvSpPr>
        <p:spPr>
          <a:xfrm>
            <a:off x="1454446" y="-158803"/>
            <a:ext cx="7596844" cy="707886"/>
          </a:xfrm>
          <a:prstGeom prst="rect">
            <a:avLst/>
          </a:prstGeom>
          <a:noFill/>
        </p:spPr>
        <p:txBody>
          <a:bodyPr wrap="square" rtlCol="0">
            <a:spAutoFit/>
          </a:bodyPr>
          <a:lstStyle/>
          <a:p>
            <a:r>
              <a:rPr lang="ru-RU" sz="2000" b="1" dirty="0" smtClean="0">
                <a:solidFill>
                  <a:srgbClr val="FF0000"/>
                </a:solidFill>
              </a:rPr>
              <a:t>   </a:t>
            </a:r>
          </a:p>
          <a:p>
            <a:r>
              <a:rPr lang="ru-RU" sz="2000" b="1" dirty="0">
                <a:solidFill>
                  <a:srgbClr val="FF0000"/>
                </a:solidFill>
              </a:rPr>
              <a:t> </a:t>
            </a:r>
            <a:r>
              <a:rPr lang="ru-RU" sz="2000" b="1" dirty="0" smtClean="0">
                <a:solidFill>
                  <a:srgbClr val="FF0000"/>
                </a:solidFill>
              </a:rPr>
              <a:t>             </a:t>
            </a:r>
          </a:p>
        </p:txBody>
      </p:sp>
      <p:sp>
        <p:nvSpPr>
          <p:cNvPr id="3" name="TextBox 2"/>
          <p:cNvSpPr txBox="1"/>
          <p:nvPr/>
        </p:nvSpPr>
        <p:spPr>
          <a:xfrm>
            <a:off x="6588225" y="5013176"/>
            <a:ext cx="2088230" cy="369332"/>
          </a:xfrm>
          <a:prstGeom prst="rect">
            <a:avLst/>
          </a:prstGeom>
          <a:noFill/>
        </p:spPr>
        <p:txBody>
          <a:bodyPr wrap="square" rtlCol="0">
            <a:spAutoFit/>
          </a:bodyPr>
          <a:lstStyle/>
          <a:p>
            <a:r>
              <a:rPr lang="ru-RU" i="1" dirty="0" smtClean="0">
                <a:solidFill>
                  <a:srgbClr val="FF0000"/>
                </a:solidFill>
              </a:rPr>
              <a:t> </a:t>
            </a:r>
            <a:endParaRPr lang="ru-RU" i="1" dirty="0">
              <a:solidFill>
                <a:srgbClr val="FF0000"/>
              </a:solidFill>
            </a:endParaRPr>
          </a:p>
        </p:txBody>
      </p:sp>
      <p:sp>
        <p:nvSpPr>
          <p:cNvPr id="6" name="TextBox 5"/>
          <p:cNvSpPr txBox="1"/>
          <p:nvPr/>
        </p:nvSpPr>
        <p:spPr>
          <a:xfrm>
            <a:off x="2179688" y="1569821"/>
            <a:ext cx="1452106"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8" name="TextBox 7"/>
          <p:cNvSpPr txBox="1"/>
          <p:nvPr/>
        </p:nvSpPr>
        <p:spPr>
          <a:xfrm>
            <a:off x="4036731" y="5228611"/>
            <a:ext cx="1440159"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10" name="TextBox 9"/>
          <p:cNvSpPr txBox="1"/>
          <p:nvPr/>
        </p:nvSpPr>
        <p:spPr>
          <a:xfrm>
            <a:off x="3779912" y="908720"/>
            <a:ext cx="5040560" cy="369332"/>
          </a:xfrm>
          <a:prstGeom prst="rect">
            <a:avLst/>
          </a:prstGeom>
          <a:noFill/>
        </p:spPr>
        <p:txBody>
          <a:bodyPr wrap="square" rtlCol="0">
            <a:spAutoFit/>
          </a:bodyPr>
          <a:lstStyle/>
          <a:p>
            <a:pPr algn="just"/>
            <a:r>
              <a:rPr lang="ru-RU" dirty="0" smtClean="0"/>
              <a:t> 	</a:t>
            </a:r>
            <a:endParaRPr lang="ru-RU" b="1" dirty="0" smtClean="0"/>
          </a:p>
        </p:txBody>
      </p:sp>
      <p:sp>
        <p:nvSpPr>
          <p:cNvPr id="12" name="TextBox 11"/>
          <p:cNvSpPr txBox="1"/>
          <p:nvPr/>
        </p:nvSpPr>
        <p:spPr>
          <a:xfrm>
            <a:off x="1907704" y="722294"/>
            <a:ext cx="6552728" cy="307777"/>
          </a:xfrm>
          <a:prstGeom prst="rect">
            <a:avLst/>
          </a:prstGeom>
          <a:noFill/>
        </p:spPr>
        <p:txBody>
          <a:bodyPr wrap="square" rtlCol="0">
            <a:spAutoFit/>
          </a:bodyPr>
          <a:lstStyle/>
          <a:p>
            <a:pPr algn="just"/>
            <a:r>
              <a:rPr lang="ru-RU" sz="1400" b="1" i="1" dirty="0">
                <a:solidFill>
                  <a:srgbClr val="C00000"/>
                </a:solidFill>
              </a:rPr>
              <a:t>	</a:t>
            </a:r>
            <a:r>
              <a:rPr lang="ru-RU" sz="1400" b="1" i="1" dirty="0" smtClean="0">
                <a:solidFill>
                  <a:srgbClr val="C00000"/>
                </a:solidFill>
              </a:rPr>
              <a:t>		</a:t>
            </a:r>
            <a:endParaRPr lang="ru-RU" b="1" dirty="0"/>
          </a:p>
        </p:txBody>
      </p:sp>
      <p:sp>
        <p:nvSpPr>
          <p:cNvPr id="9" name="TextBox 8"/>
          <p:cNvSpPr txBox="1"/>
          <p:nvPr/>
        </p:nvSpPr>
        <p:spPr>
          <a:xfrm>
            <a:off x="1907704" y="1278052"/>
            <a:ext cx="6768752" cy="1477328"/>
          </a:xfrm>
          <a:prstGeom prst="rect">
            <a:avLst/>
          </a:prstGeom>
          <a:noFill/>
        </p:spPr>
        <p:txBody>
          <a:bodyPr wrap="square" rtlCol="0">
            <a:spAutoFit/>
          </a:bodyPr>
          <a:lstStyle/>
          <a:p>
            <a:pPr algn="just"/>
            <a:r>
              <a:rPr lang="ru-RU" b="1" dirty="0" smtClean="0"/>
              <a:t>	Использованы документы архивного фонда «Коллекция документов по истории </a:t>
            </a:r>
            <a:r>
              <a:rPr lang="ru-RU" b="1" dirty="0" err="1" smtClean="0"/>
              <a:t>Щербиновского</a:t>
            </a:r>
            <a:r>
              <a:rPr lang="ru-RU" b="1" dirty="0" smtClean="0"/>
              <a:t> района Краснодарского края» (фонд № Р-107, опись № 11, дело № 2, № 5), материалы собственной собирательной деятельности архивного отдела муниципального образования </a:t>
            </a:r>
            <a:r>
              <a:rPr lang="ru-RU" b="1" dirty="0" err="1" smtClean="0"/>
              <a:t>Щербиновский</a:t>
            </a:r>
            <a:r>
              <a:rPr lang="ru-RU" b="1" dirty="0" smtClean="0"/>
              <a:t> район</a:t>
            </a:r>
            <a:endParaRPr lang="ru-RU" b="1" dirty="0"/>
          </a:p>
        </p:txBody>
      </p:sp>
      <p:sp>
        <p:nvSpPr>
          <p:cNvPr id="11" name="TextBox 10"/>
          <p:cNvSpPr txBox="1"/>
          <p:nvPr/>
        </p:nvSpPr>
        <p:spPr>
          <a:xfrm>
            <a:off x="1958952" y="4293095"/>
            <a:ext cx="6480720" cy="1477328"/>
          </a:xfrm>
          <a:prstGeom prst="rect">
            <a:avLst/>
          </a:prstGeom>
          <a:noFill/>
        </p:spPr>
        <p:txBody>
          <a:bodyPr wrap="square" rtlCol="0">
            <a:spAutoFit/>
          </a:bodyPr>
          <a:lstStyle/>
          <a:p>
            <a:r>
              <a:rPr lang="ru-RU" b="1" dirty="0"/>
              <a:t>АВТОРЫ:</a:t>
            </a:r>
          </a:p>
          <a:p>
            <a:endParaRPr lang="ru-RU" b="1" dirty="0"/>
          </a:p>
          <a:p>
            <a:r>
              <a:rPr lang="ru-RU" b="1" dirty="0"/>
              <a:t>Гарнышева Мария Сергеевна – начальник архивного </a:t>
            </a:r>
            <a:r>
              <a:rPr lang="ru-RU" b="1" dirty="0" smtClean="0"/>
              <a:t>отдела,</a:t>
            </a:r>
            <a:endParaRPr lang="ru-RU" b="1" dirty="0"/>
          </a:p>
          <a:p>
            <a:r>
              <a:rPr lang="ru-RU" b="1" dirty="0"/>
              <a:t>Гончаренко Лариса Владимировна – ведущий </a:t>
            </a:r>
            <a:r>
              <a:rPr lang="ru-RU" b="1" dirty="0" smtClean="0"/>
              <a:t>специалист архивного отдела</a:t>
            </a:r>
          </a:p>
        </p:txBody>
      </p:sp>
    </p:spTree>
    <p:extLst>
      <p:ext uri="{BB962C8B-B14F-4D97-AF65-F5344CB8AC3E}">
        <p14:creationId xmlns:p14="http://schemas.microsoft.com/office/powerpoint/2010/main" val="40907035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285173" y="-413466"/>
            <a:ext cx="9571142" cy="7271466"/>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1858291" y="815226"/>
            <a:ext cx="6120680" cy="461665"/>
          </a:xfrm>
          <a:prstGeom prst="rect">
            <a:avLst/>
          </a:prstGeom>
          <a:noFill/>
        </p:spPr>
        <p:txBody>
          <a:bodyPr wrap="square" rtlCol="0">
            <a:spAutoFit/>
          </a:bodyPr>
          <a:lstStyle/>
          <a:p>
            <a:pPr algn="ctr"/>
            <a:r>
              <a:rPr lang="ru-RU" sz="2400" b="1" i="1" dirty="0" smtClean="0"/>
              <a:t>ПРЕДИСЛОВИЕ</a:t>
            </a:r>
            <a:endParaRPr lang="ru-RU" sz="2400" b="1" i="1" dirty="0"/>
          </a:p>
        </p:txBody>
      </p:sp>
      <p:sp>
        <p:nvSpPr>
          <p:cNvPr id="4" name="TextBox 3"/>
          <p:cNvSpPr txBox="1"/>
          <p:nvPr/>
        </p:nvSpPr>
        <p:spPr>
          <a:xfrm>
            <a:off x="2411760" y="138118"/>
            <a:ext cx="5567211" cy="338554"/>
          </a:xfrm>
          <a:prstGeom prst="rect">
            <a:avLst/>
          </a:prstGeom>
          <a:noFill/>
        </p:spPr>
        <p:txBody>
          <a:bodyPr wrap="square" rtlCol="0">
            <a:spAutoFit/>
          </a:bodyPr>
          <a:lstStyle/>
          <a:p>
            <a:pPr algn="ctr"/>
            <a:r>
              <a:rPr lang="ru-RU" sz="1600" dirty="0" smtClean="0">
                <a:solidFill>
                  <a:schemeClr val="bg1">
                    <a:lumMod val="50000"/>
                  </a:schemeClr>
                </a:solidFill>
              </a:rPr>
              <a:t>«</a:t>
            </a:r>
            <a:r>
              <a:rPr lang="ru-RU" sz="1600" dirty="0" err="1" smtClean="0">
                <a:solidFill>
                  <a:schemeClr val="bg1">
                    <a:lumMod val="50000"/>
                  </a:schemeClr>
                </a:solidFill>
              </a:rPr>
              <a:t>Щербиновка</a:t>
            </a:r>
            <a:r>
              <a:rPr lang="ru-RU" sz="1600" dirty="0" smtClean="0">
                <a:solidFill>
                  <a:schemeClr val="bg1">
                    <a:lumMod val="50000"/>
                  </a:schemeClr>
                </a:solidFill>
              </a:rPr>
              <a:t> православная» </a:t>
            </a:r>
          </a:p>
        </p:txBody>
      </p:sp>
      <p:sp>
        <p:nvSpPr>
          <p:cNvPr id="5" name="TextBox 4"/>
          <p:cNvSpPr txBox="1"/>
          <p:nvPr/>
        </p:nvSpPr>
        <p:spPr>
          <a:xfrm>
            <a:off x="2411760" y="6246602"/>
            <a:ext cx="4968552" cy="369332"/>
          </a:xfrm>
          <a:prstGeom prst="rect">
            <a:avLst/>
          </a:prstGeom>
          <a:noFill/>
        </p:spPr>
        <p:txBody>
          <a:bodyPr wrap="square" rtlCol="0">
            <a:spAutoFit/>
          </a:bodyPr>
          <a:lstStyle/>
          <a:p>
            <a:pPr algn="ctr"/>
            <a:r>
              <a:rPr lang="ru-RU" b="1" dirty="0" smtClean="0"/>
              <a:t>2</a:t>
            </a:r>
            <a:endParaRPr lang="ru-RU" b="1" dirty="0"/>
          </a:p>
        </p:txBody>
      </p:sp>
      <p:sp>
        <p:nvSpPr>
          <p:cNvPr id="7" name="TextBox 6"/>
          <p:cNvSpPr txBox="1"/>
          <p:nvPr/>
        </p:nvSpPr>
        <p:spPr>
          <a:xfrm>
            <a:off x="1002015" y="2286083"/>
            <a:ext cx="7200800" cy="646331"/>
          </a:xfrm>
          <a:prstGeom prst="rect">
            <a:avLst/>
          </a:prstGeom>
          <a:noFill/>
        </p:spPr>
        <p:txBody>
          <a:bodyPr wrap="square" rtlCol="0">
            <a:spAutoFit/>
          </a:bodyPr>
          <a:lstStyle/>
          <a:p>
            <a:pPr algn="just"/>
            <a:r>
              <a:rPr lang="ru-RU" dirty="0" smtClean="0"/>
              <a:t>	</a:t>
            </a:r>
          </a:p>
          <a:p>
            <a:pPr algn="just"/>
            <a:r>
              <a:rPr lang="ru-RU" b="1" dirty="0" smtClean="0"/>
              <a:t>	</a:t>
            </a:r>
            <a:r>
              <a:rPr lang="ru-RU" b="1" dirty="0"/>
              <a:t>	</a:t>
            </a:r>
          </a:p>
        </p:txBody>
      </p:sp>
      <p:sp>
        <p:nvSpPr>
          <p:cNvPr id="6" name="Прямоугольник 5"/>
          <p:cNvSpPr/>
          <p:nvPr/>
        </p:nvSpPr>
        <p:spPr>
          <a:xfrm>
            <a:off x="1475656" y="1997839"/>
            <a:ext cx="6840760" cy="369332"/>
          </a:xfrm>
          <a:prstGeom prst="rect">
            <a:avLst/>
          </a:prstGeom>
        </p:spPr>
        <p:txBody>
          <a:bodyPr wrap="square">
            <a:spAutoFit/>
          </a:bodyPr>
          <a:lstStyle/>
          <a:p>
            <a:pPr algn="just"/>
            <a:r>
              <a:rPr lang="ru-RU" b="1" dirty="0" smtClean="0"/>
              <a:t>	</a:t>
            </a:r>
            <a:endParaRPr lang="ru-RU" b="1" dirty="0"/>
          </a:p>
        </p:txBody>
      </p:sp>
      <p:sp>
        <p:nvSpPr>
          <p:cNvPr id="8" name="TextBox 7"/>
          <p:cNvSpPr txBox="1"/>
          <p:nvPr/>
        </p:nvSpPr>
        <p:spPr>
          <a:xfrm>
            <a:off x="1891058" y="1295794"/>
            <a:ext cx="6458125" cy="4708981"/>
          </a:xfrm>
          <a:prstGeom prst="rect">
            <a:avLst/>
          </a:prstGeom>
          <a:noFill/>
        </p:spPr>
        <p:txBody>
          <a:bodyPr wrap="square" rtlCol="0">
            <a:spAutoFit/>
          </a:bodyPr>
          <a:lstStyle/>
          <a:p>
            <a:pPr algn="just"/>
            <a:r>
              <a:rPr lang="ru-RU" sz="1600" b="1" dirty="0" smtClean="0"/>
              <a:t>	</a:t>
            </a:r>
            <a:r>
              <a:rPr lang="ru-RU" sz="2000" b="1" dirty="0"/>
              <a:t>Православие являлось основой жизненного уклада и традиций казачества. "Православный" и "казак" – эти понятия всегда были тождественными. Казаки обладали особенным отношением к </a:t>
            </a:r>
            <a:r>
              <a:rPr lang="ru-RU" sz="2000" b="1" dirty="0" smtClean="0"/>
              <a:t>православию. При </a:t>
            </a:r>
            <a:r>
              <a:rPr lang="ru-RU" sz="2000" b="1" dirty="0"/>
              <a:t>угрозе смертельной опасности, вера в Бога укрепляла казаков на поле боя. Они понимали, что жизнь им дана была Богом и только в его власти ее забрать. В связи с этим такая искренняя вера делала казаков бесстрашными. </a:t>
            </a:r>
          </a:p>
          <a:p>
            <a:pPr algn="just"/>
            <a:r>
              <a:rPr lang="ru-RU" sz="2000" b="1" dirty="0" smtClean="0"/>
              <a:t>	Самым </a:t>
            </a:r>
            <a:r>
              <a:rPr lang="ru-RU" sz="2000" b="1" dirty="0"/>
              <a:t>главным достоянием казачьих станиц были церкви. Недаром, казаки, приходя на новые земли, начинали со строительства </a:t>
            </a:r>
            <a:r>
              <a:rPr lang="ru-RU" sz="2000" b="1" dirty="0" smtClean="0"/>
              <a:t>храма.</a:t>
            </a:r>
          </a:p>
          <a:p>
            <a:pPr algn="just"/>
            <a:r>
              <a:rPr lang="ru-RU" sz="2000" b="1" dirty="0"/>
              <a:t>	</a:t>
            </a:r>
            <a:r>
              <a:rPr lang="ru-RU" sz="2000" b="1" dirty="0" smtClean="0"/>
              <a:t> </a:t>
            </a:r>
            <a:r>
              <a:rPr lang="ru-RU" sz="2000" b="1" dirty="0"/>
              <a:t>Так поступили и наши предки, основатели </a:t>
            </a:r>
            <a:r>
              <a:rPr lang="ru-RU" sz="2000" b="1" dirty="0" err="1"/>
              <a:t>Щербиновского</a:t>
            </a:r>
            <a:r>
              <a:rPr lang="ru-RU" sz="2000" b="1" dirty="0"/>
              <a:t> куреня.</a:t>
            </a:r>
          </a:p>
          <a:p>
            <a:pPr algn="just"/>
            <a:r>
              <a:rPr lang="ru-RU" sz="2000" b="1" dirty="0"/>
              <a:t>		</a:t>
            </a:r>
          </a:p>
        </p:txBody>
      </p:sp>
    </p:spTree>
    <p:extLst>
      <p:ext uri="{BB962C8B-B14F-4D97-AF65-F5344CB8AC3E}">
        <p14:creationId xmlns:p14="http://schemas.microsoft.com/office/powerpoint/2010/main" val="6104486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108520" y="-171401"/>
            <a:ext cx="9396536" cy="7138813"/>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998582" y="403467"/>
            <a:ext cx="4381730" cy="584775"/>
          </a:xfrm>
          <a:prstGeom prst="rect">
            <a:avLst/>
          </a:prstGeom>
          <a:noFill/>
        </p:spPr>
        <p:txBody>
          <a:bodyPr wrap="square" rtlCol="0">
            <a:spAutoFit/>
          </a:bodyPr>
          <a:lstStyle/>
          <a:p>
            <a:pPr algn="ctr"/>
            <a:r>
              <a:rPr lang="ru-RU" sz="1600" dirty="0" smtClean="0">
                <a:solidFill>
                  <a:schemeClr val="bg1">
                    <a:lumMod val="50000"/>
                  </a:schemeClr>
                </a:solidFill>
              </a:rPr>
              <a:t>«</a:t>
            </a:r>
            <a:r>
              <a:rPr lang="ru-RU" sz="1600" dirty="0" err="1" smtClean="0">
                <a:solidFill>
                  <a:schemeClr val="bg1">
                    <a:lumMod val="50000"/>
                  </a:schemeClr>
                </a:solidFill>
              </a:rPr>
              <a:t>Щербиновка</a:t>
            </a:r>
            <a:r>
              <a:rPr lang="ru-RU" sz="1600" dirty="0" smtClean="0">
                <a:solidFill>
                  <a:schemeClr val="bg1">
                    <a:lumMod val="50000"/>
                  </a:schemeClr>
                </a:solidFill>
              </a:rPr>
              <a:t> православная»</a:t>
            </a:r>
          </a:p>
          <a:p>
            <a:pPr algn="ctr"/>
            <a:endParaRPr lang="ru-RU" sz="1600" dirty="0" smtClean="0">
              <a:solidFill>
                <a:schemeClr val="bg1">
                  <a:lumMod val="50000"/>
                </a:schemeClr>
              </a:solidFill>
            </a:endParaRPr>
          </a:p>
        </p:txBody>
      </p:sp>
      <p:sp>
        <p:nvSpPr>
          <p:cNvPr id="5" name="TextBox 4"/>
          <p:cNvSpPr txBox="1"/>
          <p:nvPr/>
        </p:nvSpPr>
        <p:spPr>
          <a:xfrm>
            <a:off x="2411760" y="6246602"/>
            <a:ext cx="4968552" cy="369332"/>
          </a:xfrm>
          <a:prstGeom prst="rect">
            <a:avLst/>
          </a:prstGeom>
          <a:noFill/>
        </p:spPr>
        <p:txBody>
          <a:bodyPr wrap="square" rtlCol="0">
            <a:spAutoFit/>
          </a:bodyPr>
          <a:lstStyle/>
          <a:p>
            <a:pPr algn="ctr"/>
            <a:r>
              <a:rPr lang="ru-RU" b="1" dirty="0"/>
              <a:t>3</a:t>
            </a:r>
          </a:p>
        </p:txBody>
      </p:sp>
      <p:sp>
        <p:nvSpPr>
          <p:cNvPr id="6" name="TextBox 5"/>
          <p:cNvSpPr txBox="1"/>
          <p:nvPr/>
        </p:nvSpPr>
        <p:spPr>
          <a:xfrm>
            <a:off x="2339752" y="4646164"/>
            <a:ext cx="5904656" cy="307777"/>
          </a:xfrm>
          <a:prstGeom prst="rect">
            <a:avLst/>
          </a:prstGeom>
          <a:noFill/>
        </p:spPr>
        <p:txBody>
          <a:bodyPr wrap="square" rtlCol="0">
            <a:spAutoFit/>
          </a:bodyPr>
          <a:lstStyle/>
          <a:p>
            <a:pPr algn="just"/>
            <a:r>
              <a:rPr lang="ru-RU" sz="1400" dirty="0" smtClean="0"/>
              <a:t>	</a:t>
            </a:r>
            <a:endParaRPr lang="ru-RU" sz="1400" dirty="0"/>
          </a:p>
        </p:txBody>
      </p:sp>
      <p:sp>
        <p:nvSpPr>
          <p:cNvPr id="3" name="TextBox 2"/>
          <p:cNvSpPr txBox="1"/>
          <p:nvPr/>
        </p:nvSpPr>
        <p:spPr>
          <a:xfrm>
            <a:off x="2998582" y="3784389"/>
            <a:ext cx="5688632" cy="307777"/>
          </a:xfrm>
          <a:prstGeom prst="rect">
            <a:avLst/>
          </a:prstGeom>
          <a:noFill/>
        </p:spPr>
        <p:txBody>
          <a:bodyPr wrap="square" rtlCol="0">
            <a:spAutoFit/>
          </a:bodyPr>
          <a:lstStyle/>
          <a:p>
            <a:pPr algn="just"/>
            <a:r>
              <a:rPr lang="ru-RU" sz="1400" dirty="0" smtClean="0"/>
              <a:t>	</a:t>
            </a:r>
            <a:endParaRPr lang="ru-RU" sz="1400" b="1" dirty="0"/>
          </a:p>
        </p:txBody>
      </p:sp>
      <p:sp>
        <p:nvSpPr>
          <p:cNvPr id="8" name="TextBox 7"/>
          <p:cNvSpPr txBox="1"/>
          <p:nvPr/>
        </p:nvSpPr>
        <p:spPr>
          <a:xfrm>
            <a:off x="1943708" y="836712"/>
            <a:ext cx="6491478" cy="7571303"/>
          </a:xfrm>
          <a:prstGeom prst="rect">
            <a:avLst/>
          </a:prstGeom>
          <a:noFill/>
        </p:spPr>
        <p:txBody>
          <a:bodyPr wrap="square" rtlCol="0">
            <a:spAutoFit/>
          </a:bodyPr>
          <a:lstStyle/>
          <a:p>
            <a:pPr algn="just"/>
            <a:r>
              <a:rPr lang="ru-RU" sz="1400" b="1" dirty="0" smtClean="0"/>
              <a:t>   </a:t>
            </a:r>
          </a:p>
          <a:p>
            <a:pPr algn="just"/>
            <a:endParaRPr lang="ru-RU" sz="1400" b="1" dirty="0"/>
          </a:p>
          <a:p>
            <a:pPr algn="just"/>
            <a:r>
              <a:rPr lang="ru-RU" sz="1600" b="1" dirty="0" smtClean="0"/>
              <a:t>	В 1795 г. в </a:t>
            </a:r>
            <a:r>
              <a:rPr lang="ru-RU" sz="1600" b="1" dirty="0" err="1" smtClean="0"/>
              <a:t>Щербиновском</a:t>
            </a:r>
            <a:r>
              <a:rPr lang="ru-RU" sz="1600" b="1" dirty="0" smtClean="0"/>
              <a:t> куренном селении была освящена деревянная церковь во имя Преображения Господня. Построена она была на пожертвования станичников. Для возведения храма был использован строительный лес разобранного ханского дворца, что стоял на территории нынешнего Ейска</a:t>
            </a:r>
            <a:r>
              <a:rPr lang="ru-RU" sz="1600" b="1" dirty="0"/>
              <a:t>. Строительство </a:t>
            </a:r>
            <a:r>
              <a:rPr lang="ru-RU" sz="1600" b="1" dirty="0" smtClean="0"/>
              <a:t>обошлось в 15 </a:t>
            </a:r>
            <a:r>
              <a:rPr lang="ru-RU" sz="1600" b="1" dirty="0" err="1" smtClean="0"/>
              <a:t>тыс.руб</a:t>
            </a:r>
            <a:r>
              <a:rPr lang="ru-RU" sz="1600" b="1" dirty="0" smtClean="0"/>
              <a:t>.  </a:t>
            </a:r>
          </a:p>
          <a:p>
            <a:pPr algn="just"/>
            <a:r>
              <a:rPr lang="ru-RU" sz="1600" b="1" dirty="0"/>
              <a:t>	</a:t>
            </a:r>
            <a:r>
              <a:rPr lang="ru-RU" sz="1600" b="1" dirty="0" smtClean="0"/>
              <a:t>В 1799 году войсковой священник протоиерей Роман </a:t>
            </a:r>
            <a:r>
              <a:rPr lang="ru-RU" sz="1600" b="1" dirty="0" err="1" smtClean="0"/>
              <a:t>Порохня</a:t>
            </a:r>
            <a:r>
              <a:rPr lang="ru-RU" sz="1600" b="1" dirty="0" smtClean="0"/>
              <a:t> докладывал войсковому атаману Т. Котляровскому: «…В </a:t>
            </a:r>
            <a:r>
              <a:rPr lang="ru-RU" sz="1600" b="1" dirty="0" err="1" smtClean="0"/>
              <a:t>Щербиновском</a:t>
            </a:r>
            <a:r>
              <a:rPr lang="ru-RU" sz="1600" b="1" dirty="0" smtClean="0"/>
              <a:t> селении Преображенская церковь – священник </a:t>
            </a:r>
            <a:r>
              <a:rPr lang="ru-RU" sz="1600" b="1" dirty="0" err="1" smtClean="0"/>
              <a:t>о.Филипп</a:t>
            </a:r>
            <a:r>
              <a:rPr lang="ru-RU" sz="1600" b="1" dirty="0" smtClean="0"/>
              <a:t> </a:t>
            </a:r>
            <a:r>
              <a:rPr lang="ru-RU" sz="1600" b="1" dirty="0" err="1" smtClean="0"/>
              <a:t>Стояновский</a:t>
            </a:r>
            <a:r>
              <a:rPr lang="ru-RU" sz="1600" b="1" dirty="0" smtClean="0"/>
              <a:t>, дьячки Андрей Левадный и Михаил </a:t>
            </a:r>
            <a:r>
              <a:rPr lang="ru-RU" sz="1600" b="1" dirty="0" err="1" smtClean="0"/>
              <a:t>Стояновский</a:t>
            </a:r>
            <a:r>
              <a:rPr lang="ru-RU" sz="1600" b="1" dirty="0" smtClean="0"/>
              <a:t>, пономарь Иван </a:t>
            </a:r>
            <a:r>
              <a:rPr lang="ru-RU" sz="1600" b="1" dirty="0" err="1" smtClean="0"/>
              <a:t>Мажайский</a:t>
            </a:r>
            <a:r>
              <a:rPr lang="ru-RU" sz="1600" b="1" dirty="0" smtClean="0"/>
              <a:t>…». </a:t>
            </a:r>
          </a:p>
          <a:p>
            <a:pPr algn="just"/>
            <a:r>
              <a:rPr lang="ru-RU" sz="1600" b="1" dirty="0"/>
              <a:t>	</a:t>
            </a:r>
            <a:r>
              <a:rPr lang="ru-RU" sz="1600" b="1" dirty="0" smtClean="0"/>
              <a:t>Постепенно деревянное здание церкви ветшало и в  1903 году на благотворительные средства было построено новое здание из жженого кирпича. </a:t>
            </a:r>
            <a:r>
              <a:rPr lang="ru-RU" sz="1600" b="1" dirty="0"/>
              <a:t> </a:t>
            </a:r>
            <a:r>
              <a:rPr lang="ru-RU" sz="1600" b="1" dirty="0" smtClean="0"/>
              <a:t>В новой церкви был замечательный фаянсовый иконостас стоимостью 15 тыс. рублей. При храме – дом для священника и псаломщика </a:t>
            </a:r>
            <a:r>
              <a:rPr lang="ru-RU" sz="1400" i="1" dirty="0" smtClean="0"/>
              <a:t>(фонд № Р-107, опись11, дело № 2, л.25, 84). </a:t>
            </a:r>
            <a:r>
              <a:rPr lang="ru-RU" sz="1400" b="1" i="1" dirty="0" smtClean="0"/>
              <a:t>	</a:t>
            </a:r>
          </a:p>
          <a:p>
            <a:pPr algn="just"/>
            <a:endParaRPr lang="ru-RU" sz="1600" b="1" dirty="0"/>
          </a:p>
          <a:p>
            <a:pPr algn="just"/>
            <a:endParaRPr lang="ru-RU" sz="1400" b="1" dirty="0" smtClean="0"/>
          </a:p>
          <a:p>
            <a:pPr algn="just"/>
            <a:endParaRPr lang="ru-RU" sz="1400" b="1" dirty="0"/>
          </a:p>
          <a:p>
            <a:pPr algn="just"/>
            <a:endParaRPr lang="ru-RU" sz="1400" b="1" dirty="0" smtClean="0"/>
          </a:p>
          <a:p>
            <a:pPr algn="just"/>
            <a:endParaRPr lang="ru-RU" sz="1400" b="1" dirty="0"/>
          </a:p>
          <a:p>
            <a:pPr algn="just"/>
            <a:endParaRPr lang="ru-RU" sz="1400" b="1" dirty="0" smtClean="0"/>
          </a:p>
          <a:p>
            <a:pPr algn="just"/>
            <a:endParaRPr lang="ru-RU" sz="1400" b="1" dirty="0"/>
          </a:p>
          <a:p>
            <a:pPr algn="just"/>
            <a:endParaRPr lang="ru-RU" sz="1400" b="1" dirty="0" smtClean="0"/>
          </a:p>
          <a:p>
            <a:pPr algn="just"/>
            <a:endParaRPr lang="ru-RU" sz="1400" b="1" dirty="0"/>
          </a:p>
          <a:p>
            <a:pPr algn="just"/>
            <a:endParaRPr lang="ru-RU" sz="1400" b="1" dirty="0" smtClean="0"/>
          </a:p>
          <a:p>
            <a:pPr algn="just"/>
            <a:endParaRPr lang="ru-RU" sz="1400" b="1" dirty="0"/>
          </a:p>
          <a:p>
            <a:pPr algn="just"/>
            <a:endParaRPr lang="ru-RU" sz="1400" b="1" dirty="0" smtClean="0"/>
          </a:p>
          <a:p>
            <a:pPr algn="just"/>
            <a:endParaRPr lang="ru-RU" sz="1600" b="1" dirty="0"/>
          </a:p>
        </p:txBody>
      </p:sp>
    </p:spTree>
    <p:extLst>
      <p:ext uri="{BB962C8B-B14F-4D97-AF65-F5344CB8AC3E}">
        <p14:creationId xmlns:p14="http://schemas.microsoft.com/office/powerpoint/2010/main" val="14140512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89995" y="34999"/>
            <a:ext cx="9252520" cy="70294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1835696" y="476672"/>
            <a:ext cx="6480720" cy="338554"/>
          </a:xfrm>
          <a:prstGeom prst="rect">
            <a:avLst/>
          </a:prstGeom>
          <a:noFill/>
        </p:spPr>
        <p:txBody>
          <a:bodyPr wrap="square" rtlCol="0">
            <a:spAutoFit/>
          </a:bodyPr>
          <a:lstStyle/>
          <a:p>
            <a:pPr algn="ctr"/>
            <a:r>
              <a:rPr lang="ru-RU" sz="1600" dirty="0" smtClean="0">
                <a:solidFill>
                  <a:schemeClr val="bg1">
                    <a:lumMod val="50000"/>
                  </a:schemeClr>
                </a:solidFill>
              </a:rPr>
              <a:t>«</a:t>
            </a:r>
            <a:r>
              <a:rPr lang="ru-RU" sz="1600" dirty="0" err="1" smtClean="0">
                <a:solidFill>
                  <a:schemeClr val="bg1">
                    <a:lumMod val="50000"/>
                  </a:schemeClr>
                </a:solidFill>
              </a:rPr>
              <a:t>Щербиновка</a:t>
            </a:r>
            <a:r>
              <a:rPr lang="ru-RU" sz="1600" dirty="0" smtClean="0">
                <a:solidFill>
                  <a:schemeClr val="bg1">
                    <a:lumMod val="50000"/>
                  </a:schemeClr>
                </a:solidFill>
              </a:rPr>
              <a:t> православная» </a:t>
            </a:r>
          </a:p>
        </p:txBody>
      </p:sp>
      <p:sp>
        <p:nvSpPr>
          <p:cNvPr id="5" name="TextBox 4"/>
          <p:cNvSpPr txBox="1"/>
          <p:nvPr/>
        </p:nvSpPr>
        <p:spPr>
          <a:xfrm>
            <a:off x="2411760" y="6246602"/>
            <a:ext cx="4968552" cy="369332"/>
          </a:xfrm>
          <a:prstGeom prst="rect">
            <a:avLst/>
          </a:prstGeom>
          <a:noFill/>
        </p:spPr>
        <p:txBody>
          <a:bodyPr wrap="square" rtlCol="0">
            <a:spAutoFit/>
          </a:bodyPr>
          <a:lstStyle/>
          <a:p>
            <a:pPr algn="ctr"/>
            <a:r>
              <a:rPr lang="ru-RU" b="1" dirty="0" smtClean="0"/>
              <a:t>4</a:t>
            </a:r>
            <a:endParaRPr lang="ru-RU" b="1" dirty="0"/>
          </a:p>
        </p:txBody>
      </p:sp>
      <p:sp>
        <p:nvSpPr>
          <p:cNvPr id="7" name="TextBox 6"/>
          <p:cNvSpPr txBox="1"/>
          <p:nvPr/>
        </p:nvSpPr>
        <p:spPr>
          <a:xfrm>
            <a:off x="1475655" y="960155"/>
            <a:ext cx="7200800" cy="1600438"/>
          </a:xfrm>
          <a:prstGeom prst="rect">
            <a:avLst/>
          </a:prstGeom>
          <a:noFill/>
        </p:spPr>
        <p:txBody>
          <a:bodyPr wrap="square" rtlCol="0">
            <a:spAutoFit/>
          </a:bodyPr>
          <a:lstStyle/>
          <a:p>
            <a:pPr algn="just"/>
            <a:r>
              <a:rPr lang="ru-RU" b="1" dirty="0" smtClean="0"/>
              <a:t>	</a:t>
            </a:r>
            <a:endParaRPr lang="ru-RU" sz="1600" b="1" dirty="0"/>
          </a:p>
          <a:p>
            <a:pPr algn="just"/>
            <a:endParaRPr lang="ru-RU" sz="1600" b="1" dirty="0"/>
          </a:p>
          <a:p>
            <a:pPr algn="just"/>
            <a:endParaRPr lang="ru-RU" sz="1600" b="1" dirty="0" smtClean="0"/>
          </a:p>
          <a:p>
            <a:pPr algn="just"/>
            <a:endParaRPr lang="ru-RU" sz="1600" b="1" dirty="0"/>
          </a:p>
          <a:p>
            <a:pPr algn="just"/>
            <a:endParaRPr lang="ru-RU" sz="1600" b="1" dirty="0" smtClean="0"/>
          </a:p>
          <a:p>
            <a:pPr algn="just"/>
            <a:endParaRPr lang="ru-RU" sz="1600" b="1" dirty="0" smtClean="0"/>
          </a:p>
        </p:txBody>
      </p:sp>
      <p:sp>
        <p:nvSpPr>
          <p:cNvPr id="3" name="TextBox 2"/>
          <p:cNvSpPr txBox="1"/>
          <p:nvPr/>
        </p:nvSpPr>
        <p:spPr>
          <a:xfrm>
            <a:off x="6588225" y="5013176"/>
            <a:ext cx="2088230" cy="369332"/>
          </a:xfrm>
          <a:prstGeom prst="rect">
            <a:avLst/>
          </a:prstGeom>
          <a:noFill/>
        </p:spPr>
        <p:txBody>
          <a:bodyPr wrap="square" rtlCol="0">
            <a:spAutoFit/>
          </a:bodyPr>
          <a:lstStyle/>
          <a:p>
            <a:r>
              <a:rPr lang="ru-RU" i="1" dirty="0" smtClean="0">
                <a:solidFill>
                  <a:srgbClr val="FF0000"/>
                </a:solidFill>
              </a:rPr>
              <a:t> </a:t>
            </a:r>
            <a:endParaRPr lang="ru-RU" i="1" dirty="0">
              <a:solidFill>
                <a:srgbClr val="FF0000"/>
              </a:solidFill>
            </a:endParaRPr>
          </a:p>
        </p:txBody>
      </p:sp>
      <p:sp>
        <p:nvSpPr>
          <p:cNvPr id="8" name="TextBox 7"/>
          <p:cNvSpPr txBox="1"/>
          <p:nvPr/>
        </p:nvSpPr>
        <p:spPr>
          <a:xfrm>
            <a:off x="1907704" y="6113819"/>
            <a:ext cx="2736304" cy="307777"/>
          </a:xfrm>
          <a:prstGeom prst="rect">
            <a:avLst/>
          </a:prstGeom>
          <a:noFill/>
        </p:spPr>
        <p:txBody>
          <a:bodyPr wrap="square" rtlCol="0">
            <a:spAutoFit/>
          </a:bodyPr>
          <a:lstStyle/>
          <a:p>
            <a:r>
              <a:rPr lang="ru-RU" sz="1400" b="1" dirty="0" smtClean="0">
                <a:solidFill>
                  <a:srgbClr val="FF0000"/>
                </a:solidFill>
              </a:rPr>
              <a:t>     </a:t>
            </a:r>
            <a:endParaRPr lang="ru-RU" sz="1400" b="1" dirty="0">
              <a:solidFill>
                <a:srgbClr val="FF0000"/>
              </a:solidFill>
            </a:endParaRPr>
          </a:p>
        </p:txBody>
      </p:sp>
      <p:sp>
        <p:nvSpPr>
          <p:cNvPr id="11" name="TextBox 10"/>
          <p:cNvSpPr txBox="1"/>
          <p:nvPr/>
        </p:nvSpPr>
        <p:spPr>
          <a:xfrm>
            <a:off x="1547663" y="5453032"/>
            <a:ext cx="7056785" cy="861774"/>
          </a:xfrm>
          <a:prstGeom prst="rect">
            <a:avLst/>
          </a:prstGeom>
          <a:noFill/>
        </p:spPr>
        <p:txBody>
          <a:bodyPr wrap="square" rtlCol="0">
            <a:spAutoFit/>
          </a:bodyPr>
          <a:lstStyle/>
          <a:p>
            <a:pPr algn="ctr"/>
            <a:r>
              <a:rPr lang="ru-RU" b="1" dirty="0" err="1" smtClean="0"/>
              <a:t>Спасо</a:t>
            </a:r>
            <a:r>
              <a:rPr lang="ru-RU" b="1" dirty="0" smtClean="0"/>
              <a:t>-Преображенский </a:t>
            </a:r>
            <a:r>
              <a:rPr lang="ru-RU" b="1" dirty="0" smtClean="0"/>
              <a:t>храм </a:t>
            </a:r>
            <a:r>
              <a:rPr lang="ru-RU" b="1" dirty="0" smtClean="0"/>
              <a:t>построен в станице Старощербиновской в 1903 году.</a:t>
            </a:r>
          </a:p>
          <a:p>
            <a:pPr algn="ctr"/>
            <a:r>
              <a:rPr lang="ru-RU" sz="1400" i="1" dirty="0" smtClean="0"/>
              <a:t>(фонд № Р-107, опись № 11, дело № 2, л.1) </a:t>
            </a:r>
            <a:endParaRPr lang="ru-RU" sz="1400" i="1" dirty="0"/>
          </a:p>
        </p:txBody>
      </p:sp>
      <p:pic>
        <p:nvPicPr>
          <p:cNvPr id="1026" name="Picture 2" descr="d:\Users\goncharenko\Desktop\Преобра.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35697" y="1196752"/>
            <a:ext cx="6454354" cy="41057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29565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173386" y="0"/>
            <a:ext cx="9317386" cy="70294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1655676" y="309660"/>
            <a:ext cx="6480720" cy="338554"/>
          </a:xfrm>
          <a:prstGeom prst="rect">
            <a:avLst/>
          </a:prstGeom>
          <a:noFill/>
        </p:spPr>
        <p:txBody>
          <a:bodyPr wrap="square" rtlCol="0">
            <a:spAutoFit/>
          </a:bodyPr>
          <a:lstStyle/>
          <a:p>
            <a:pPr algn="ctr"/>
            <a:r>
              <a:rPr lang="ru-RU" sz="1600" dirty="0" smtClean="0">
                <a:solidFill>
                  <a:schemeClr val="bg1">
                    <a:lumMod val="50000"/>
                  </a:schemeClr>
                </a:solidFill>
              </a:rPr>
              <a:t>«</a:t>
            </a:r>
            <a:r>
              <a:rPr lang="ru-RU" sz="1600" dirty="0" err="1" smtClean="0">
                <a:solidFill>
                  <a:schemeClr val="bg1">
                    <a:lumMod val="50000"/>
                  </a:schemeClr>
                </a:solidFill>
              </a:rPr>
              <a:t>Щербиновка</a:t>
            </a:r>
            <a:r>
              <a:rPr lang="ru-RU" sz="1600" dirty="0" smtClean="0">
                <a:solidFill>
                  <a:schemeClr val="bg1">
                    <a:lumMod val="50000"/>
                  </a:schemeClr>
                </a:solidFill>
              </a:rPr>
              <a:t> православная»</a:t>
            </a:r>
          </a:p>
        </p:txBody>
      </p:sp>
      <p:sp>
        <p:nvSpPr>
          <p:cNvPr id="5" name="TextBox 4"/>
          <p:cNvSpPr txBox="1"/>
          <p:nvPr/>
        </p:nvSpPr>
        <p:spPr>
          <a:xfrm>
            <a:off x="4936012" y="6231494"/>
            <a:ext cx="2808312" cy="369332"/>
          </a:xfrm>
          <a:prstGeom prst="rect">
            <a:avLst/>
          </a:prstGeom>
          <a:noFill/>
        </p:spPr>
        <p:txBody>
          <a:bodyPr wrap="square" rtlCol="0">
            <a:spAutoFit/>
          </a:bodyPr>
          <a:lstStyle/>
          <a:p>
            <a:r>
              <a:rPr lang="ru-RU" b="1" dirty="0"/>
              <a:t> </a:t>
            </a:r>
            <a:r>
              <a:rPr lang="ru-RU" b="1" dirty="0" smtClean="0"/>
              <a:t>       5</a:t>
            </a:r>
            <a:endParaRPr lang="ru-RU" b="1" dirty="0"/>
          </a:p>
        </p:txBody>
      </p:sp>
      <p:sp>
        <p:nvSpPr>
          <p:cNvPr id="3" name="TextBox 2"/>
          <p:cNvSpPr txBox="1"/>
          <p:nvPr/>
        </p:nvSpPr>
        <p:spPr>
          <a:xfrm>
            <a:off x="6588225" y="5013176"/>
            <a:ext cx="2088230" cy="369332"/>
          </a:xfrm>
          <a:prstGeom prst="rect">
            <a:avLst/>
          </a:prstGeom>
          <a:noFill/>
        </p:spPr>
        <p:txBody>
          <a:bodyPr wrap="square" rtlCol="0">
            <a:spAutoFit/>
          </a:bodyPr>
          <a:lstStyle/>
          <a:p>
            <a:r>
              <a:rPr lang="ru-RU" i="1" dirty="0" smtClean="0">
                <a:solidFill>
                  <a:srgbClr val="FF0000"/>
                </a:solidFill>
              </a:rPr>
              <a:t> </a:t>
            </a:r>
            <a:endParaRPr lang="ru-RU" i="1" dirty="0">
              <a:solidFill>
                <a:srgbClr val="FF0000"/>
              </a:solidFill>
            </a:endParaRPr>
          </a:p>
        </p:txBody>
      </p:sp>
      <p:sp>
        <p:nvSpPr>
          <p:cNvPr id="8" name="TextBox 7"/>
          <p:cNvSpPr txBox="1"/>
          <p:nvPr/>
        </p:nvSpPr>
        <p:spPr>
          <a:xfrm>
            <a:off x="1655675" y="648214"/>
            <a:ext cx="7236805" cy="5478423"/>
          </a:xfrm>
          <a:prstGeom prst="rect">
            <a:avLst/>
          </a:prstGeom>
          <a:noFill/>
        </p:spPr>
        <p:txBody>
          <a:bodyPr wrap="square" rtlCol="0">
            <a:spAutoFit/>
          </a:bodyPr>
          <a:lstStyle/>
          <a:p>
            <a:r>
              <a:rPr lang="ru-RU" sz="1400" b="1" dirty="0" smtClean="0"/>
              <a:t>	  Здание сохранилось до настоящего времени (место расположения: </a:t>
            </a:r>
            <a:r>
              <a:rPr lang="ru-RU" sz="1400" b="1" dirty="0" err="1" smtClean="0"/>
              <a:t>ст.Старощербиновская</a:t>
            </a:r>
            <a:r>
              <a:rPr lang="ru-RU" sz="1400" b="1" dirty="0" smtClean="0"/>
              <a:t>, улица Советов). </a:t>
            </a:r>
            <a:r>
              <a:rPr lang="ru-RU" sz="1400" b="1" dirty="0"/>
              <a:t>В советское время </a:t>
            </a:r>
            <a:r>
              <a:rPr lang="ru-RU" sz="1400" b="1" dirty="0" err="1"/>
              <a:t>Спасо</a:t>
            </a:r>
            <a:r>
              <a:rPr lang="ru-RU" sz="1400" b="1" dirty="0"/>
              <a:t>-Преображенский храм был реконструирован под станичную баню,  которая работала до 2000-х годов.</a:t>
            </a:r>
            <a:endParaRPr lang="ru-RU" sz="1400" b="1" dirty="0" smtClean="0"/>
          </a:p>
          <a:p>
            <a:endParaRPr lang="ru-RU" sz="1400" b="1" dirty="0" smtClean="0"/>
          </a:p>
          <a:p>
            <a:endParaRPr lang="ru-RU" sz="1400" b="1" dirty="0" smtClean="0"/>
          </a:p>
          <a:p>
            <a:endParaRPr lang="ru-RU" sz="1400" b="1" dirty="0" smtClean="0"/>
          </a:p>
          <a:p>
            <a:endParaRPr lang="ru-RU" sz="1400" b="1" dirty="0" smtClean="0"/>
          </a:p>
          <a:p>
            <a:endParaRPr lang="ru-RU" sz="1400" b="1" dirty="0"/>
          </a:p>
          <a:p>
            <a:endParaRPr lang="ru-RU" sz="1400" b="1" dirty="0" smtClean="0"/>
          </a:p>
          <a:p>
            <a:endParaRPr lang="ru-RU" sz="1400" b="1" dirty="0"/>
          </a:p>
          <a:p>
            <a:endParaRPr lang="ru-RU" sz="1400" b="1" dirty="0" smtClean="0"/>
          </a:p>
          <a:p>
            <a:endParaRPr lang="ru-RU" sz="1400" b="1" dirty="0"/>
          </a:p>
          <a:p>
            <a:endParaRPr lang="ru-RU" sz="1400" b="1" dirty="0" smtClean="0"/>
          </a:p>
          <a:p>
            <a:endParaRPr lang="ru-RU" sz="1400" b="1" dirty="0"/>
          </a:p>
          <a:p>
            <a:endParaRPr lang="ru-RU" sz="1400" b="1" dirty="0" smtClean="0"/>
          </a:p>
          <a:p>
            <a:endParaRPr lang="ru-RU" sz="1400" b="1" dirty="0"/>
          </a:p>
          <a:p>
            <a:endParaRPr lang="ru-RU" sz="1400" b="1" dirty="0" smtClean="0"/>
          </a:p>
          <a:p>
            <a:endParaRPr lang="ru-RU" sz="1400" b="1" dirty="0"/>
          </a:p>
          <a:p>
            <a:endParaRPr lang="ru-RU" sz="1400" b="1" dirty="0" smtClean="0"/>
          </a:p>
          <a:p>
            <a:endParaRPr lang="ru-RU" sz="1400" b="1" dirty="0"/>
          </a:p>
          <a:p>
            <a:r>
              <a:rPr lang="ru-RU" sz="1400" b="1" dirty="0" smtClean="0"/>
              <a:t>В начале 2000-х годов на здании                                   Здание </a:t>
            </a:r>
            <a:r>
              <a:rPr lang="ru-RU" sz="1400" b="1" dirty="0" err="1" smtClean="0"/>
              <a:t>Спасо</a:t>
            </a:r>
            <a:r>
              <a:rPr lang="ru-RU" sz="1400" b="1" dirty="0" smtClean="0"/>
              <a:t>-Преображенского  </a:t>
            </a:r>
          </a:p>
          <a:p>
            <a:r>
              <a:rPr lang="ru-RU" sz="1400" b="1" dirty="0" smtClean="0"/>
              <a:t>была установлена памятная доска                                храма. 2019 год</a:t>
            </a:r>
            <a:endParaRPr lang="ru-RU" sz="1400" b="1" dirty="0"/>
          </a:p>
          <a:p>
            <a:endParaRPr lang="ru-RU" sz="1400" b="1" dirty="0" smtClean="0"/>
          </a:p>
          <a:p>
            <a:pPr algn="ctr"/>
            <a:r>
              <a:rPr lang="ru-RU" sz="1400" b="1" dirty="0" smtClean="0"/>
              <a:t>     </a:t>
            </a:r>
            <a:r>
              <a:rPr lang="ru-RU" sz="1400" i="1" dirty="0" smtClean="0"/>
              <a:t>(Документы собственной собирательной деятельности архивного отдела администрации муниципального образования </a:t>
            </a:r>
            <a:r>
              <a:rPr lang="ru-RU" sz="1400" i="1" dirty="0" err="1" smtClean="0"/>
              <a:t>Щербиновский</a:t>
            </a:r>
            <a:r>
              <a:rPr lang="ru-RU" sz="1400" i="1" dirty="0" smtClean="0"/>
              <a:t> район)</a:t>
            </a:r>
            <a:endParaRPr lang="ru-RU" sz="1400" i="1" dirty="0"/>
          </a:p>
        </p:txBody>
      </p:sp>
      <p:pic>
        <p:nvPicPr>
          <p:cNvPr id="2050" name="Picture 2" descr="d:\Users\goncharenko\Desktop\Баня — копия — копия.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9538" y="1583033"/>
            <a:ext cx="2596438" cy="329759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d:\Users\goncharenko\Desktop\Баня.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24698" y="1421807"/>
            <a:ext cx="2306247" cy="34588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71577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110828" y="0"/>
            <a:ext cx="9252520" cy="70294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245953" y="379806"/>
            <a:ext cx="6480720" cy="338554"/>
          </a:xfrm>
          <a:prstGeom prst="rect">
            <a:avLst/>
          </a:prstGeom>
          <a:noFill/>
        </p:spPr>
        <p:txBody>
          <a:bodyPr wrap="square" rtlCol="0">
            <a:spAutoFit/>
          </a:bodyPr>
          <a:lstStyle/>
          <a:p>
            <a:pPr algn="ctr"/>
            <a:r>
              <a:rPr lang="ru-RU" sz="1600" dirty="0" smtClean="0">
                <a:solidFill>
                  <a:schemeClr val="bg1">
                    <a:lumMod val="50000"/>
                  </a:schemeClr>
                </a:solidFill>
              </a:rPr>
              <a:t>«</a:t>
            </a:r>
            <a:r>
              <a:rPr lang="ru-RU" sz="1600" dirty="0" err="1" smtClean="0">
                <a:solidFill>
                  <a:schemeClr val="bg1">
                    <a:lumMod val="50000"/>
                  </a:schemeClr>
                </a:solidFill>
              </a:rPr>
              <a:t>Щербиновка</a:t>
            </a:r>
            <a:r>
              <a:rPr lang="ru-RU" sz="1600" dirty="0" smtClean="0">
                <a:solidFill>
                  <a:schemeClr val="bg1">
                    <a:lumMod val="50000"/>
                  </a:schemeClr>
                </a:solidFill>
              </a:rPr>
              <a:t> православная» </a:t>
            </a:r>
          </a:p>
        </p:txBody>
      </p:sp>
      <p:sp>
        <p:nvSpPr>
          <p:cNvPr id="5" name="TextBox 4"/>
          <p:cNvSpPr txBox="1"/>
          <p:nvPr/>
        </p:nvSpPr>
        <p:spPr>
          <a:xfrm>
            <a:off x="2357609" y="6237312"/>
            <a:ext cx="5184576" cy="369332"/>
          </a:xfrm>
          <a:prstGeom prst="rect">
            <a:avLst/>
          </a:prstGeom>
          <a:noFill/>
        </p:spPr>
        <p:txBody>
          <a:bodyPr wrap="square" rtlCol="0">
            <a:spAutoFit/>
          </a:bodyPr>
          <a:lstStyle/>
          <a:p>
            <a:pPr algn="ctr"/>
            <a:r>
              <a:rPr lang="ru-RU" b="1" dirty="0" smtClean="0"/>
              <a:t>6</a:t>
            </a:r>
            <a:endParaRPr lang="ru-RU" b="1" dirty="0"/>
          </a:p>
        </p:txBody>
      </p:sp>
      <p:sp>
        <p:nvSpPr>
          <p:cNvPr id="3" name="TextBox 2"/>
          <p:cNvSpPr txBox="1"/>
          <p:nvPr/>
        </p:nvSpPr>
        <p:spPr>
          <a:xfrm>
            <a:off x="1763689" y="4293096"/>
            <a:ext cx="6624736" cy="1846659"/>
          </a:xfrm>
          <a:prstGeom prst="rect">
            <a:avLst/>
          </a:prstGeom>
          <a:noFill/>
        </p:spPr>
        <p:txBody>
          <a:bodyPr wrap="square" rtlCol="0">
            <a:spAutoFit/>
          </a:bodyPr>
          <a:lstStyle/>
          <a:p>
            <a:pPr algn="just"/>
            <a:r>
              <a:rPr lang="ru-RU" i="1" dirty="0" smtClean="0">
                <a:solidFill>
                  <a:srgbClr val="FF0000"/>
                </a:solidFill>
              </a:rPr>
              <a:t> 	</a:t>
            </a:r>
            <a:r>
              <a:rPr lang="ru-RU" sz="1600" b="1" dirty="0" smtClean="0"/>
              <a:t>При обрушении перекрытия между первым и вторым этажами здания, сооруженного при </a:t>
            </a:r>
            <a:r>
              <a:rPr lang="ru-RU" sz="1600" b="1" dirty="0" err="1" smtClean="0"/>
              <a:t>реконструировании</a:t>
            </a:r>
            <a:r>
              <a:rPr lang="ru-RU" sz="1600" b="1" dirty="0" smtClean="0"/>
              <a:t> </a:t>
            </a:r>
            <a:r>
              <a:rPr lang="ru-RU" sz="1600" b="1" dirty="0" err="1" smtClean="0"/>
              <a:t>Спасо</a:t>
            </a:r>
            <a:r>
              <a:rPr lang="ru-RU" sz="1600" b="1" dirty="0" smtClean="0"/>
              <a:t>-Преображенского храма в станичную баню, обнаружилась алтарная </a:t>
            </a:r>
            <a:r>
              <a:rPr lang="ru-RU" sz="1600" b="1" dirty="0" err="1" smtClean="0"/>
              <a:t>калиточка</a:t>
            </a:r>
            <a:r>
              <a:rPr lang="ru-RU" sz="1600" b="1" dirty="0" smtClean="0"/>
              <a:t>, которая была использована советскими строителями в качестве металлической арматуры. Фото 2019 г</a:t>
            </a:r>
            <a:r>
              <a:rPr lang="ru-RU" sz="1600" b="1" dirty="0"/>
              <a:t>. </a:t>
            </a:r>
            <a:r>
              <a:rPr lang="ru-RU" sz="1400" i="1" dirty="0" smtClean="0"/>
              <a:t>(Документы </a:t>
            </a:r>
            <a:r>
              <a:rPr lang="ru-RU" sz="1400" i="1" dirty="0"/>
              <a:t>собственной собирательной деятельности архивного отдела администрации муниципального образования </a:t>
            </a:r>
            <a:r>
              <a:rPr lang="ru-RU" sz="1400" i="1" dirty="0" err="1"/>
              <a:t>Щербиновский</a:t>
            </a:r>
            <a:r>
              <a:rPr lang="ru-RU" sz="1400" i="1" dirty="0"/>
              <a:t> район)</a:t>
            </a:r>
          </a:p>
        </p:txBody>
      </p:sp>
      <p:sp>
        <p:nvSpPr>
          <p:cNvPr id="6" name="TextBox 5"/>
          <p:cNvSpPr txBox="1"/>
          <p:nvPr/>
        </p:nvSpPr>
        <p:spPr>
          <a:xfrm>
            <a:off x="2179688" y="1569821"/>
            <a:ext cx="1452106"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10" name="TextBox 9"/>
          <p:cNvSpPr txBox="1"/>
          <p:nvPr/>
        </p:nvSpPr>
        <p:spPr>
          <a:xfrm>
            <a:off x="1619671" y="1569821"/>
            <a:ext cx="7056783" cy="369332"/>
          </a:xfrm>
          <a:prstGeom prst="rect">
            <a:avLst/>
          </a:prstGeom>
          <a:noFill/>
        </p:spPr>
        <p:txBody>
          <a:bodyPr wrap="square" rtlCol="0">
            <a:spAutoFit/>
          </a:bodyPr>
          <a:lstStyle/>
          <a:p>
            <a:r>
              <a:rPr lang="ru-RU" dirty="0" smtClean="0"/>
              <a:t>	</a:t>
            </a:r>
            <a:endParaRPr lang="ru-RU" b="1" dirty="0"/>
          </a:p>
        </p:txBody>
      </p:sp>
      <p:pic>
        <p:nvPicPr>
          <p:cNvPr id="3074" name="Picture 2" descr="D:\disk_d\исторические материалы\ЦЕРКВИ\ПРЕОБРАЖЕНСКАЯ\28.03.2019 церковь разбирают\IMG_696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71059" y="908720"/>
            <a:ext cx="4357675" cy="32682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43846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22270" y="-122899"/>
            <a:ext cx="9252520" cy="70294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245953" y="379806"/>
            <a:ext cx="6480720" cy="338554"/>
          </a:xfrm>
          <a:prstGeom prst="rect">
            <a:avLst/>
          </a:prstGeom>
          <a:noFill/>
        </p:spPr>
        <p:txBody>
          <a:bodyPr wrap="square" rtlCol="0">
            <a:spAutoFit/>
          </a:bodyPr>
          <a:lstStyle/>
          <a:p>
            <a:pPr algn="ctr"/>
            <a:r>
              <a:rPr lang="ru-RU" sz="1600" dirty="0" smtClean="0">
                <a:solidFill>
                  <a:schemeClr val="bg1">
                    <a:lumMod val="50000"/>
                  </a:schemeClr>
                </a:solidFill>
              </a:rPr>
              <a:t>«</a:t>
            </a:r>
            <a:r>
              <a:rPr lang="ru-RU" sz="1600" dirty="0" err="1" smtClean="0">
                <a:solidFill>
                  <a:schemeClr val="bg1">
                    <a:lumMod val="50000"/>
                  </a:schemeClr>
                </a:solidFill>
              </a:rPr>
              <a:t>Щербиновка</a:t>
            </a:r>
            <a:r>
              <a:rPr lang="ru-RU" sz="1600" dirty="0" smtClean="0">
                <a:solidFill>
                  <a:schemeClr val="bg1">
                    <a:lumMod val="50000"/>
                  </a:schemeClr>
                </a:solidFill>
              </a:rPr>
              <a:t> православная» </a:t>
            </a:r>
          </a:p>
        </p:txBody>
      </p:sp>
      <p:sp>
        <p:nvSpPr>
          <p:cNvPr id="5" name="TextBox 4"/>
          <p:cNvSpPr txBox="1"/>
          <p:nvPr/>
        </p:nvSpPr>
        <p:spPr>
          <a:xfrm>
            <a:off x="4355976" y="6231494"/>
            <a:ext cx="2808312" cy="369332"/>
          </a:xfrm>
          <a:prstGeom prst="rect">
            <a:avLst/>
          </a:prstGeom>
          <a:noFill/>
        </p:spPr>
        <p:txBody>
          <a:bodyPr wrap="square" rtlCol="0">
            <a:spAutoFit/>
          </a:bodyPr>
          <a:lstStyle/>
          <a:p>
            <a:r>
              <a:rPr lang="ru-RU" b="1" dirty="0"/>
              <a:t> </a:t>
            </a:r>
            <a:r>
              <a:rPr lang="ru-RU" b="1" dirty="0" smtClean="0"/>
              <a:t>       7</a:t>
            </a:r>
            <a:endParaRPr lang="ru-RU" b="1" dirty="0"/>
          </a:p>
        </p:txBody>
      </p:sp>
      <p:sp>
        <p:nvSpPr>
          <p:cNvPr id="7" name="TextBox 6"/>
          <p:cNvSpPr txBox="1"/>
          <p:nvPr/>
        </p:nvSpPr>
        <p:spPr>
          <a:xfrm>
            <a:off x="1454446" y="-158803"/>
            <a:ext cx="7596844" cy="707886"/>
          </a:xfrm>
          <a:prstGeom prst="rect">
            <a:avLst/>
          </a:prstGeom>
          <a:noFill/>
        </p:spPr>
        <p:txBody>
          <a:bodyPr wrap="square" rtlCol="0">
            <a:spAutoFit/>
          </a:bodyPr>
          <a:lstStyle/>
          <a:p>
            <a:r>
              <a:rPr lang="ru-RU" sz="2000" b="1" dirty="0" smtClean="0">
                <a:solidFill>
                  <a:srgbClr val="FF0000"/>
                </a:solidFill>
              </a:rPr>
              <a:t>   </a:t>
            </a:r>
          </a:p>
          <a:p>
            <a:r>
              <a:rPr lang="ru-RU" sz="2000" b="1" dirty="0">
                <a:solidFill>
                  <a:srgbClr val="FF0000"/>
                </a:solidFill>
              </a:rPr>
              <a:t> </a:t>
            </a:r>
            <a:r>
              <a:rPr lang="ru-RU" sz="2000" b="1" dirty="0" smtClean="0">
                <a:solidFill>
                  <a:srgbClr val="FF0000"/>
                </a:solidFill>
              </a:rPr>
              <a:t>             </a:t>
            </a:r>
          </a:p>
        </p:txBody>
      </p:sp>
      <p:sp>
        <p:nvSpPr>
          <p:cNvPr id="3" name="TextBox 2"/>
          <p:cNvSpPr txBox="1"/>
          <p:nvPr/>
        </p:nvSpPr>
        <p:spPr>
          <a:xfrm>
            <a:off x="6588225" y="5013176"/>
            <a:ext cx="2088230" cy="369332"/>
          </a:xfrm>
          <a:prstGeom prst="rect">
            <a:avLst/>
          </a:prstGeom>
          <a:noFill/>
        </p:spPr>
        <p:txBody>
          <a:bodyPr wrap="square" rtlCol="0">
            <a:spAutoFit/>
          </a:bodyPr>
          <a:lstStyle/>
          <a:p>
            <a:r>
              <a:rPr lang="ru-RU" i="1" dirty="0" smtClean="0">
                <a:solidFill>
                  <a:srgbClr val="FF0000"/>
                </a:solidFill>
              </a:rPr>
              <a:t> </a:t>
            </a:r>
            <a:endParaRPr lang="ru-RU" i="1" dirty="0">
              <a:solidFill>
                <a:srgbClr val="FF0000"/>
              </a:solidFill>
            </a:endParaRPr>
          </a:p>
        </p:txBody>
      </p:sp>
      <p:sp>
        <p:nvSpPr>
          <p:cNvPr id="6" name="TextBox 5"/>
          <p:cNvSpPr txBox="1"/>
          <p:nvPr/>
        </p:nvSpPr>
        <p:spPr>
          <a:xfrm>
            <a:off x="2179688" y="1569821"/>
            <a:ext cx="1452106"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8" name="TextBox 7"/>
          <p:cNvSpPr txBox="1"/>
          <p:nvPr/>
        </p:nvSpPr>
        <p:spPr>
          <a:xfrm>
            <a:off x="4036731" y="5228611"/>
            <a:ext cx="1440159"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13" name="TextBox 12"/>
          <p:cNvSpPr txBox="1"/>
          <p:nvPr/>
        </p:nvSpPr>
        <p:spPr>
          <a:xfrm>
            <a:off x="1616807" y="5382508"/>
            <a:ext cx="7275673" cy="1138773"/>
          </a:xfrm>
          <a:prstGeom prst="rect">
            <a:avLst/>
          </a:prstGeom>
          <a:noFill/>
        </p:spPr>
        <p:txBody>
          <a:bodyPr wrap="square" rtlCol="0">
            <a:spAutoFit/>
          </a:bodyPr>
          <a:lstStyle/>
          <a:p>
            <a:pPr algn="ctr"/>
            <a:r>
              <a:rPr lang="ru-RU" b="1" dirty="0" smtClean="0"/>
              <a:t>Храм Покрова Пресвятой Богородицы построен в станице Старощербиновской в 1873 году. Разрушен в 1930-е годы</a:t>
            </a:r>
          </a:p>
          <a:p>
            <a:pPr algn="ctr"/>
            <a:r>
              <a:rPr lang="ru-RU" sz="1400" i="1" dirty="0"/>
              <a:t>(фонд № Р-107, опись № 11, дело № 2, </a:t>
            </a:r>
            <a:r>
              <a:rPr lang="ru-RU" sz="1400" i="1" dirty="0" smtClean="0"/>
              <a:t>л.2) </a:t>
            </a:r>
            <a:endParaRPr lang="ru-RU" sz="1400" i="1" dirty="0"/>
          </a:p>
          <a:p>
            <a:pPr algn="ctr"/>
            <a:endParaRPr lang="ru-RU" b="1" dirty="0"/>
          </a:p>
        </p:txBody>
      </p:sp>
      <p:sp>
        <p:nvSpPr>
          <p:cNvPr id="10" name="Прямоугольник 9"/>
          <p:cNvSpPr/>
          <p:nvPr/>
        </p:nvSpPr>
        <p:spPr>
          <a:xfrm>
            <a:off x="1345794" y="4119109"/>
            <a:ext cx="4572000" cy="861774"/>
          </a:xfrm>
          <a:prstGeom prst="rect">
            <a:avLst/>
          </a:prstGeom>
        </p:spPr>
        <p:txBody>
          <a:bodyPr>
            <a:spAutoFit/>
          </a:bodyPr>
          <a:lstStyle/>
          <a:p>
            <a:endParaRPr lang="ru-RU" dirty="0" smtClean="0"/>
          </a:p>
          <a:p>
            <a:endParaRPr lang="ru-RU" dirty="0"/>
          </a:p>
          <a:p>
            <a:r>
              <a:rPr lang="ru-RU" sz="1400" b="1" dirty="0" smtClean="0"/>
              <a:t>  </a:t>
            </a:r>
            <a:endParaRPr lang="ru-RU" sz="1200" b="1" dirty="0"/>
          </a:p>
        </p:txBody>
      </p:sp>
      <p:pic>
        <p:nvPicPr>
          <p:cNvPr id="4098" name="Picture 2" descr="d:\Users\goncharenko\Desktop\Покровская....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1720" y="821460"/>
            <a:ext cx="5904656" cy="4354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44490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65944" y="-158803"/>
            <a:ext cx="9252520" cy="70294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245953" y="379806"/>
            <a:ext cx="6480720" cy="338554"/>
          </a:xfrm>
          <a:prstGeom prst="rect">
            <a:avLst/>
          </a:prstGeom>
          <a:noFill/>
        </p:spPr>
        <p:txBody>
          <a:bodyPr wrap="square" rtlCol="0">
            <a:spAutoFit/>
          </a:bodyPr>
          <a:lstStyle/>
          <a:p>
            <a:pPr algn="ctr"/>
            <a:r>
              <a:rPr lang="ru-RU" sz="1600" dirty="0" smtClean="0">
                <a:solidFill>
                  <a:schemeClr val="bg1">
                    <a:lumMod val="50000"/>
                  </a:schemeClr>
                </a:solidFill>
              </a:rPr>
              <a:t>«</a:t>
            </a:r>
            <a:r>
              <a:rPr lang="ru-RU" sz="1600" dirty="0" err="1" smtClean="0">
                <a:solidFill>
                  <a:schemeClr val="bg1">
                    <a:lumMod val="50000"/>
                  </a:schemeClr>
                </a:solidFill>
              </a:rPr>
              <a:t>Щербиновка</a:t>
            </a:r>
            <a:r>
              <a:rPr lang="ru-RU" sz="1600" dirty="0" smtClean="0">
                <a:solidFill>
                  <a:schemeClr val="bg1">
                    <a:lumMod val="50000"/>
                  </a:schemeClr>
                </a:solidFill>
              </a:rPr>
              <a:t> православная» </a:t>
            </a:r>
          </a:p>
        </p:txBody>
      </p:sp>
      <p:sp>
        <p:nvSpPr>
          <p:cNvPr id="5" name="TextBox 4"/>
          <p:cNvSpPr txBox="1"/>
          <p:nvPr/>
        </p:nvSpPr>
        <p:spPr>
          <a:xfrm>
            <a:off x="4355976" y="6231494"/>
            <a:ext cx="2808312" cy="369332"/>
          </a:xfrm>
          <a:prstGeom prst="rect">
            <a:avLst/>
          </a:prstGeom>
          <a:noFill/>
        </p:spPr>
        <p:txBody>
          <a:bodyPr wrap="square" rtlCol="0">
            <a:spAutoFit/>
          </a:bodyPr>
          <a:lstStyle/>
          <a:p>
            <a:r>
              <a:rPr lang="ru-RU" b="1" dirty="0"/>
              <a:t> </a:t>
            </a:r>
            <a:r>
              <a:rPr lang="ru-RU" b="1" dirty="0" smtClean="0"/>
              <a:t>       8</a:t>
            </a:r>
            <a:endParaRPr lang="ru-RU" b="1" dirty="0"/>
          </a:p>
        </p:txBody>
      </p:sp>
      <p:sp>
        <p:nvSpPr>
          <p:cNvPr id="7" name="TextBox 6"/>
          <p:cNvSpPr txBox="1"/>
          <p:nvPr/>
        </p:nvSpPr>
        <p:spPr>
          <a:xfrm>
            <a:off x="1454446" y="-158803"/>
            <a:ext cx="7596844" cy="707886"/>
          </a:xfrm>
          <a:prstGeom prst="rect">
            <a:avLst/>
          </a:prstGeom>
          <a:noFill/>
        </p:spPr>
        <p:txBody>
          <a:bodyPr wrap="square" rtlCol="0">
            <a:spAutoFit/>
          </a:bodyPr>
          <a:lstStyle/>
          <a:p>
            <a:r>
              <a:rPr lang="ru-RU" sz="2000" b="1" dirty="0" smtClean="0">
                <a:solidFill>
                  <a:srgbClr val="FF0000"/>
                </a:solidFill>
              </a:rPr>
              <a:t>   </a:t>
            </a:r>
          </a:p>
          <a:p>
            <a:r>
              <a:rPr lang="ru-RU" sz="2000" b="1" dirty="0">
                <a:solidFill>
                  <a:srgbClr val="FF0000"/>
                </a:solidFill>
              </a:rPr>
              <a:t> </a:t>
            </a:r>
            <a:r>
              <a:rPr lang="ru-RU" sz="2000" b="1" dirty="0" smtClean="0">
                <a:solidFill>
                  <a:srgbClr val="FF0000"/>
                </a:solidFill>
              </a:rPr>
              <a:t>             </a:t>
            </a:r>
          </a:p>
        </p:txBody>
      </p:sp>
      <p:sp>
        <p:nvSpPr>
          <p:cNvPr id="3" name="TextBox 2"/>
          <p:cNvSpPr txBox="1"/>
          <p:nvPr/>
        </p:nvSpPr>
        <p:spPr>
          <a:xfrm>
            <a:off x="6588225" y="5013176"/>
            <a:ext cx="2088230" cy="369332"/>
          </a:xfrm>
          <a:prstGeom prst="rect">
            <a:avLst/>
          </a:prstGeom>
          <a:noFill/>
        </p:spPr>
        <p:txBody>
          <a:bodyPr wrap="square" rtlCol="0">
            <a:spAutoFit/>
          </a:bodyPr>
          <a:lstStyle/>
          <a:p>
            <a:r>
              <a:rPr lang="ru-RU" i="1" dirty="0" smtClean="0">
                <a:solidFill>
                  <a:srgbClr val="FF0000"/>
                </a:solidFill>
              </a:rPr>
              <a:t> </a:t>
            </a:r>
            <a:endParaRPr lang="ru-RU" i="1" dirty="0">
              <a:solidFill>
                <a:srgbClr val="FF0000"/>
              </a:solidFill>
            </a:endParaRPr>
          </a:p>
        </p:txBody>
      </p:sp>
      <p:sp>
        <p:nvSpPr>
          <p:cNvPr id="6" name="TextBox 5"/>
          <p:cNvSpPr txBox="1"/>
          <p:nvPr/>
        </p:nvSpPr>
        <p:spPr>
          <a:xfrm>
            <a:off x="2179688" y="1569821"/>
            <a:ext cx="1452106"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8" name="TextBox 7"/>
          <p:cNvSpPr txBox="1"/>
          <p:nvPr/>
        </p:nvSpPr>
        <p:spPr>
          <a:xfrm>
            <a:off x="4036731" y="5228611"/>
            <a:ext cx="1440159"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10" name="TextBox 9"/>
          <p:cNvSpPr txBox="1"/>
          <p:nvPr/>
        </p:nvSpPr>
        <p:spPr>
          <a:xfrm>
            <a:off x="3956781" y="785460"/>
            <a:ext cx="4711080" cy="5755422"/>
          </a:xfrm>
          <a:prstGeom prst="rect">
            <a:avLst/>
          </a:prstGeom>
          <a:noFill/>
        </p:spPr>
        <p:txBody>
          <a:bodyPr wrap="square" rtlCol="0">
            <a:spAutoFit/>
          </a:bodyPr>
          <a:lstStyle/>
          <a:p>
            <a:pPr algn="just"/>
            <a:r>
              <a:rPr lang="ru-RU" b="1" dirty="0" smtClean="0"/>
              <a:t> 	</a:t>
            </a:r>
            <a:r>
              <a:rPr lang="ru-RU" sz="1400" b="1" dirty="0" smtClean="0"/>
              <a:t>По данным историка-краеведа </a:t>
            </a:r>
            <a:r>
              <a:rPr lang="ru-RU" sz="1400" b="1" dirty="0" err="1" smtClean="0"/>
              <a:t>И.И.Синянского</a:t>
            </a:r>
            <a:r>
              <a:rPr lang="ru-RU" sz="1400" b="1" dirty="0" smtClean="0"/>
              <a:t>: «…Храм Покрова Пресвятой Богородицы был не только божественным благолепием, но и центром всех дел мирских. Звонкие колокола были не единственным украшением. На стенах храма висело оружие, награды, фотографии отличившихся прихожан. Особой гордостью был церковный хор, его послушать приходили любители и даже профессионалы</a:t>
            </a:r>
            <a:r>
              <a:rPr lang="ru-RU" sz="1400" b="1" dirty="0"/>
              <a:t>… </a:t>
            </a:r>
            <a:r>
              <a:rPr lang="ru-RU" sz="1400" b="1" dirty="0" smtClean="0"/>
              <a:t>Великая смута снесла с </a:t>
            </a:r>
            <a:r>
              <a:rPr lang="ru-RU" sz="1400" b="1" dirty="0" err="1" smtClean="0"/>
              <a:t>намоленного</a:t>
            </a:r>
            <a:r>
              <a:rPr lang="ru-RU" sz="1400" b="1" dirty="0" smtClean="0"/>
              <a:t> места храм. По </a:t>
            </a:r>
            <a:r>
              <a:rPr lang="ru-RU" sz="1400" b="1" dirty="0"/>
              <a:t>данным архивного хранилища тогдашнего НКВД по Краснодарскому краю </a:t>
            </a:r>
            <a:r>
              <a:rPr lang="ru-RU" sz="1400" b="1" dirty="0" smtClean="0"/>
              <a:t>из храма вывезли на распродажу украшения: 300 кг. золота, 420 кг. </a:t>
            </a:r>
            <a:r>
              <a:rPr lang="ru-RU" sz="1400" b="1" dirty="0"/>
              <a:t>с</a:t>
            </a:r>
            <a:r>
              <a:rPr lang="ru-RU" sz="1400" b="1" dirty="0" smtClean="0"/>
              <a:t>еребра, 650 икон,        15 пудов риз, 60 единиц именного оружия, 300 орденов и медалей…»</a:t>
            </a:r>
            <a:endParaRPr lang="ru-RU" sz="1400" b="1" dirty="0"/>
          </a:p>
          <a:p>
            <a:pPr algn="just"/>
            <a:r>
              <a:rPr lang="ru-RU" sz="1400" b="1" dirty="0" smtClean="0"/>
              <a:t>	В церковной ограде находился некрополь. От улицы Красной до ступенек храма тянулась аллея. По левую сторону аллеи были захоронения священников, по правую офицеров и кавалеров Георгиевского креста.         С северной стороны хоронили станичников в возрасте старше 100 лет. </a:t>
            </a:r>
            <a:r>
              <a:rPr lang="ru-RU" sz="1400" b="1" dirty="0"/>
              <a:t>	</a:t>
            </a:r>
            <a:endParaRPr lang="ru-RU" sz="1400" b="1" dirty="0" smtClean="0"/>
          </a:p>
          <a:p>
            <a:pPr algn="just"/>
            <a:r>
              <a:rPr lang="ru-RU" sz="1400" b="1" dirty="0"/>
              <a:t>	</a:t>
            </a:r>
            <a:r>
              <a:rPr lang="ru-RU" sz="1400" b="1" dirty="0" smtClean="0"/>
              <a:t>Весной 1977 года при посадке </a:t>
            </a:r>
            <a:r>
              <a:rPr lang="ru-RU" sz="1400" b="1" dirty="0"/>
              <a:t>деревьев </a:t>
            </a:r>
            <a:r>
              <a:rPr lang="ru-RU" sz="1400" b="1" dirty="0" smtClean="0"/>
              <a:t>было случайно </a:t>
            </a:r>
            <a:r>
              <a:rPr lang="ru-RU" sz="1400" b="1" dirty="0"/>
              <a:t>обнаружено </a:t>
            </a:r>
            <a:r>
              <a:rPr lang="ru-RU" sz="1400" b="1" dirty="0" smtClean="0"/>
              <a:t>захоронение священника Покровской церкви – иерея Стефана </a:t>
            </a:r>
            <a:r>
              <a:rPr lang="ru-RU" sz="1400" b="1" dirty="0" err="1" smtClean="0"/>
              <a:t>Янкова</a:t>
            </a:r>
            <a:r>
              <a:rPr lang="ru-RU" sz="1400" b="1" dirty="0" smtClean="0"/>
              <a:t>. Сейчас на месте могилы отца Стефана построена часовня </a:t>
            </a:r>
            <a:r>
              <a:rPr lang="ru-RU" sz="1400" i="1" dirty="0" smtClean="0"/>
              <a:t>(фонд       № Р-107, опись № 11, дело № 2, л.23, 83).</a:t>
            </a:r>
          </a:p>
        </p:txBody>
      </p:sp>
      <p:sp>
        <p:nvSpPr>
          <p:cNvPr id="9" name="TextBox 8"/>
          <p:cNvSpPr txBox="1"/>
          <p:nvPr/>
        </p:nvSpPr>
        <p:spPr>
          <a:xfrm>
            <a:off x="1927782" y="4429274"/>
            <a:ext cx="6912768" cy="307777"/>
          </a:xfrm>
          <a:prstGeom prst="rect">
            <a:avLst/>
          </a:prstGeom>
          <a:noFill/>
        </p:spPr>
        <p:txBody>
          <a:bodyPr wrap="square" rtlCol="0">
            <a:spAutoFit/>
          </a:bodyPr>
          <a:lstStyle/>
          <a:p>
            <a:pPr algn="just"/>
            <a:r>
              <a:rPr lang="ru-RU" sz="1400" b="1" dirty="0" smtClean="0"/>
              <a:t>	</a:t>
            </a:r>
            <a:endParaRPr lang="ru-RU" sz="1400" b="1" dirty="0"/>
          </a:p>
        </p:txBody>
      </p:sp>
      <p:sp>
        <p:nvSpPr>
          <p:cNvPr id="13" name="Прямоугольник 12"/>
          <p:cNvSpPr/>
          <p:nvPr/>
        </p:nvSpPr>
        <p:spPr>
          <a:xfrm>
            <a:off x="3275857" y="2551837"/>
            <a:ext cx="5400598" cy="646331"/>
          </a:xfrm>
          <a:prstGeom prst="rect">
            <a:avLst/>
          </a:prstGeom>
        </p:spPr>
        <p:txBody>
          <a:bodyPr wrap="square">
            <a:spAutoFit/>
          </a:bodyPr>
          <a:lstStyle/>
          <a:p>
            <a:endParaRPr lang="ru-RU" b="1" dirty="0" smtClean="0"/>
          </a:p>
          <a:p>
            <a:endParaRPr lang="ru-RU" b="1" dirty="0" smtClean="0"/>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18707" y="1162867"/>
            <a:ext cx="2263947" cy="1670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descr="D:\disk_d\исторические материалы\ЦЕРКВИ\Стефан Янков\Часовня на месте захоронения о.Стефана.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17346" y="3487216"/>
            <a:ext cx="2365308" cy="15768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0086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0"/>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171570" y="-171400"/>
            <a:ext cx="9252520" cy="70294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1259632" y="4028700"/>
            <a:ext cx="3534458" cy="1969770"/>
          </a:xfrm>
          <a:prstGeom prst="rect">
            <a:avLst/>
          </a:prstGeom>
          <a:noFill/>
        </p:spPr>
        <p:txBody>
          <a:bodyPr wrap="square" rtlCol="0">
            <a:spAutoFit/>
          </a:bodyPr>
          <a:lstStyle/>
          <a:p>
            <a:pPr algn="ctr"/>
            <a:r>
              <a:rPr lang="ru-RU" b="1" dirty="0" smtClean="0"/>
              <a:t>Сохранились две фотографии </a:t>
            </a:r>
            <a:r>
              <a:rPr lang="ru-RU" b="1" dirty="0" err="1" smtClean="0"/>
              <a:t>Новощербиновских</a:t>
            </a:r>
            <a:r>
              <a:rPr lang="ru-RU" b="1" dirty="0" smtClean="0"/>
              <a:t> церквей. </a:t>
            </a:r>
          </a:p>
          <a:p>
            <a:pPr algn="ctr"/>
            <a:r>
              <a:rPr lang="ru-RU" b="1" dirty="0" smtClean="0"/>
              <a:t>Точные данные об их названиях отсутствуют</a:t>
            </a:r>
          </a:p>
          <a:p>
            <a:pPr algn="ctr"/>
            <a:endParaRPr lang="ru-RU" b="1" dirty="0"/>
          </a:p>
          <a:p>
            <a:pPr algn="ctr"/>
            <a:endParaRPr lang="ru-RU" b="1" dirty="0" smtClean="0"/>
          </a:p>
          <a:p>
            <a:pPr algn="ctr"/>
            <a:r>
              <a:rPr lang="ru-RU" sz="1400" i="1" dirty="0" smtClean="0"/>
              <a:t>Фонд № Р-107, опись № 11, дело № 5, л.1,4</a:t>
            </a:r>
          </a:p>
        </p:txBody>
      </p:sp>
      <p:sp>
        <p:nvSpPr>
          <p:cNvPr id="5" name="TextBox 4"/>
          <p:cNvSpPr txBox="1"/>
          <p:nvPr/>
        </p:nvSpPr>
        <p:spPr>
          <a:xfrm>
            <a:off x="5018564" y="926385"/>
            <a:ext cx="4119251" cy="1754326"/>
          </a:xfrm>
          <a:prstGeom prst="rect">
            <a:avLst/>
          </a:prstGeom>
          <a:noFill/>
        </p:spPr>
        <p:txBody>
          <a:bodyPr wrap="square" rtlCol="0">
            <a:spAutoFit/>
          </a:bodyPr>
          <a:lstStyle/>
          <a:p>
            <a:pPr algn="just"/>
            <a:r>
              <a:rPr lang="ru-RU" b="1" dirty="0"/>
              <a:t> </a:t>
            </a:r>
            <a:r>
              <a:rPr lang="ru-RU" b="1" dirty="0" smtClean="0"/>
              <a:t>	Согласно сведениям</a:t>
            </a:r>
          </a:p>
          <a:p>
            <a:pPr algn="just"/>
            <a:r>
              <a:rPr lang="ru-RU" b="1" dirty="0" smtClean="0"/>
              <a:t> из церковных метрических книг </a:t>
            </a:r>
          </a:p>
          <a:p>
            <a:r>
              <a:rPr lang="ru-RU" b="1" dirty="0" smtClean="0"/>
              <a:t>в станице </a:t>
            </a:r>
            <a:r>
              <a:rPr lang="ru-RU" b="1" dirty="0" err="1" smtClean="0"/>
              <a:t>Новощербиновской</a:t>
            </a:r>
            <a:r>
              <a:rPr lang="ru-RU" b="1" dirty="0" smtClean="0"/>
              <a:t> находилось два храма: </a:t>
            </a:r>
          </a:p>
          <a:p>
            <a:r>
              <a:rPr lang="ru-RU" b="1" dirty="0" smtClean="0"/>
              <a:t>Николаевский (Свято-Никольский) </a:t>
            </a:r>
          </a:p>
          <a:p>
            <a:r>
              <a:rPr lang="ru-RU" b="1" dirty="0" smtClean="0"/>
              <a:t>и Покровский.</a:t>
            </a:r>
            <a:endParaRPr lang="ru-RU" b="1" dirty="0"/>
          </a:p>
        </p:txBody>
      </p:sp>
      <p:sp>
        <p:nvSpPr>
          <p:cNvPr id="7" name="TextBox 6"/>
          <p:cNvSpPr txBox="1"/>
          <p:nvPr/>
        </p:nvSpPr>
        <p:spPr>
          <a:xfrm>
            <a:off x="1484106" y="-328080"/>
            <a:ext cx="7596844" cy="707886"/>
          </a:xfrm>
          <a:prstGeom prst="rect">
            <a:avLst/>
          </a:prstGeom>
          <a:noFill/>
        </p:spPr>
        <p:txBody>
          <a:bodyPr wrap="square" rtlCol="0">
            <a:spAutoFit/>
          </a:bodyPr>
          <a:lstStyle/>
          <a:p>
            <a:r>
              <a:rPr lang="ru-RU" sz="2000" b="1" dirty="0" smtClean="0">
                <a:solidFill>
                  <a:srgbClr val="FF0000"/>
                </a:solidFill>
              </a:rPr>
              <a:t>   </a:t>
            </a:r>
          </a:p>
          <a:p>
            <a:r>
              <a:rPr lang="ru-RU" sz="2000" b="1" dirty="0">
                <a:solidFill>
                  <a:srgbClr val="FF0000"/>
                </a:solidFill>
              </a:rPr>
              <a:t> </a:t>
            </a:r>
            <a:r>
              <a:rPr lang="ru-RU" sz="2000" b="1" dirty="0" smtClean="0">
                <a:solidFill>
                  <a:srgbClr val="FF0000"/>
                </a:solidFill>
              </a:rPr>
              <a:t>             </a:t>
            </a:r>
          </a:p>
        </p:txBody>
      </p:sp>
      <p:sp>
        <p:nvSpPr>
          <p:cNvPr id="6" name="TextBox 5"/>
          <p:cNvSpPr txBox="1"/>
          <p:nvPr/>
        </p:nvSpPr>
        <p:spPr>
          <a:xfrm>
            <a:off x="2179688" y="1569821"/>
            <a:ext cx="1452106" cy="369332"/>
          </a:xfrm>
          <a:prstGeom prst="rect">
            <a:avLst/>
          </a:prstGeom>
          <a:noFill/>
        </p:spPr>
        <p:txBody>
          <a:bodyPr wrap="square" rtlCol="0">
            <a:spAutoFit/>
          </a:bodyPr>
          <a:lstStyle/>
          <a:p>
            <a:r>
              <a:rPr lang="ru-RU" dirty="0" smtClean="0">
                <a:solidFill>
                  <a:srgbClr val="FF0000"/>
                </a:solidFill>
              </a:rPr>
              <a:t> </a:t>
            </a:r>
            <a:endParaRPr lang="ru-RU" dirty="0">
              <a:solidFill>
                <a:srgbClr val="FF0000"/>
              </a:solidFill>
            </a:endParaRPr>
          </a:p>
        </p:txBody>
      </p:sp>
      <p:sp>
        <p:nvSpPr>
          <p:cNvPr id="8" name="TextBox 7"/>
          <p:cNvSpPr txBox="1"/>
          <p:nvPr/>
        </p:nvSpPr>
        <p:spPr>
          <a:xfrm>
            <a:off x="3339501" y="6069488"/>
            <a:ext cx="3528392" cy="369332"/>
          </a:xfrm>
          <a:prstGeom prst="rect">
            <a:avLst/>
          </a:prstGeom>
          <a:noFill/>
        </p:spPr>
        <p:txBody>
          <a:bodyPr wrap="square" rtlCol="0">
            <a:spAutoFit/>
          </a:bodyPr>
          <a:lstStyle/>
          <a:p>
            <a:r>
              <a:rPr lang="ru-RU" b="1" dirty="0" smtClean="0"/>
              <a:t>                             9 </a:t>
            </a:r>
            <a:endParaRPr lang="ru-RU" b="1" dirty="0"/>
          </a:p>
        </p:txBody>
      </p:sp>
      <p:sp>
        <p:nvSpPr>
          <p:cNvPr id="9" name="TextBox 8"/>
          <p:cNvSpPr txBox="1"/>
          <p:nvPr/>
        </p:nvSpPr>
        <p:spPr>
          <a:xfrm>
            <a:off x="4932039" y="718360"/>
            <a:ext cx="3780093" cy="307777"/>
          </a:xfrm>
          <a:prstGeom prst="rect">
            <a:avLst/>
          </a:prstGeom>
          <a:noFill/>
        </p:spPr>
        <p:txBody>
          <a:bodyPr wrap="square" rtlCol="0">
            <a:spAutoFit/>
          </a:bodyPr>
          <a:lstStyle/>
          <a:p>
            <a:r>
              <a:rPr lang="ru-RU" sz="1400" b="1" dirty="0" smtClean="0"/>
              <a:t>	</a:t>
            </a:r>
            <a:endParaRPr lang="ru-RU" sz="1400" b="1" dirty="0"/>
          </a:p>
        </p:txBody>
      </p:sp>
      <p:pic>
        <p:nvPicPr>
          <p:cNvPr id="1027" name="Picture 3" descr="d:\Users\goncharenko\Desktop\Новощербиновская.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8017" y="903879"/>
            <a:ext cx="3404022" cy="2313262"/>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d:\Users\goncharenko\Desktop\IMG_552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03697" y="2924944"/>
            <a:ext cx="3516868" cy="2546066"/>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5084439" y="870760"/>
            <a:ext cx="3780093" cy="307777"/>
          </a:xfrm>
          <a:prstGeom prst="rect">
            <a:avLst/>
          </a:prstGeom>
          <a:noFill/>
        </p:spPr>
        <p:txBody>
          <a:bodyPr wrap="square" rtlCol="0">
            <a:spAutoFit/>
          </a:bodyPr>
          <a:lstStyle/>
          <a:p>
            <a:r>
              <a:rPr lang="ru-RU" sz="1400" b="1" dirty="0" smtClean="0"/>
              <a:t>	</a:t>
            </a:r>
            <a:endParaRPr lang="ru-RU" sz="1400" b="1" dirty="0"/>
          </a:p>
        </p:txBody>
      </p:sp>
      <p:pic>
        <p:nvPicPr>
          <p:cNvPr id="10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1173" y="373821"/>
            <a:ext cx="3530600" cy="433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862533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Essential</Template>
  <TotalTime>1928</TotalTime>
  <Words>254</Words>
  <Application>Microsoft Office PowerPoint</Application>
  <PresentationFormat>Экран (4:3)</PresentationFormat>
  <Paragraphs>200</Paragraphs>
  <Slides>12</Slides>
  <Notes>12</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Гарнышева Мария</dc:creator>
  <cp:lastModifiedBy>Лариса Гончаренко</cp:lastModifiedBy>
  <cp:revision>233</cp:revision>
  <cp:lastPrinted>2020-11-06T10:45:08Z</cp:lastPrinted>
  <dcterms:created xsi:type="dcterms:W3CDTF">2020-03-16T10:20:44Z</dcterms:created>
  <dcterms:modified xsi:type="dcterms:W3CDTF">2021-07-02T12:04:53Z</dcterms:modified>
</cp:coreProperties>
</file>