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222"/>
    <a:srgbClr val="FF00FF"/>
    <a:srgbClr val="99FF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24" autoAdjust="0"/>
    <p:restoredTop sz="94660"/>
  </p:normalViewPr>
  <p:slideViewPr>
    <p:cSldViewPr>
      <p:cViewPr>
        <p:scale>
          <a:sx n="70" d="100"/>
          <a:sy n="70" d="100"/>
        </p:scale>
        <p:origin x="-3936" y="-4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invertIfNegative val="0"/>
          <c:cat>
            <c:strRef>
              <c:f>Лист1!$A$3:$A$7</c:f>
              <c:strCache>
                <c:ptCount val="5"/>
                <c:pt idx="0">
                  <c:v>Факт 2024</c:v>
                </c:pt>
                <c:pt idx="1">
                  <c:v>Факт 2025</c:v>
                </c:pt>
                <c:pt idx="2">
                  <c:v>План 2026</c:v>
                </c:pt>
                <c:pt idx="3">
                  <c:v>План 2027</c:v>
                </c:pt>
                <c:pt idx="4">
                  <c:v>План 2028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377.9</c:v>
                </c:pt>
                <c:pt idx="1">
                  <c:v>414</c:v>
                </c:pt>
                <c:pt idx="2">
                  <c:v>427.6</c:v>
                </c:pt>
                <c:pt idx="3">
                  <c:v>407.1</c:v>
                </c:pt>
                <c:pt idx="4">
                  <c:v>395.1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78-48BD-A446-F34AE4FC089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invertIfNegative val="0"/>
          <c:cat>
            <c:strRef>
              <c:f>Лист1!$A$3:$A$7</c:f>
              <c:strCache>
                <c:ptCount val="5"/>
                <c:pt idx="0">
                  <c:v>Факт 2024</c:v>
                </c:pt>
                <c:pt idx="1">
                  <c:v>Факт 2025</c:v>
                </c:pt>
                <c:pt idx="2">
                  <c:v>План 2026</c:v>
                </c:pt>
                <c:pt idx="3">
                  <c:v>План 2027</c:v>
                </c:pt>
                <c:pt idx="4">
                  <c:v>План 2028</c:v>
                </c:pt>
              </c:strCache>
            </c:strRef>
          </c:cat>
          <c:val>
            <c:numRef>
              <c:f>Лист1!$C$3:$C$7</c:f>
              <c:numCache>
                <c:formatCode>General</c:formatCode>
                <c:ptCount val="5"/>
                <c:pt idx="0">
                  <c:v>41.3</c:v>
                </c:pt>
                <c:pt idx="1">
                  <c:v>36</c:v>
                </c:pt>
                <c:pt idx="2">
                  <c:v>26.9</c:v>
                </c:pt>
                <c:pt idx="3">
                  <c:v>27.5</c:v>
                </c:pt>
                <c:pt idx="4">
                  <c:v>28.4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8-48BD-A446-F34AE4FC08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2528384"/>
        <c:axId val="121697920"/>
      </c:barChart>
      <c:catAx>
        <c:axId val="325283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1697920"/>
        <c:crosses val="autoZero"/>
        <c:auto val="1"/>
        <c:lblAlgn val="ctr"/>
        <c:lblOffset val="100"/>
        <c:noMultiLvlLbl val="0"/>
      </c:catAx>
      <c:valAx>
        <c:axId val="12169792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25283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7CB19-0D3B-46D1-AFA2-0134142E8451}" type="datetimeFigureOut">
              <a:rPr lang="ru-RU" smtClean="0"/>
              <a:pPr/>
              <a:t>20.05.2026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89C8A-FCFF-49D6-A0CF-08171DB010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732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12801"/>
            <a:ext cx="5829300" cy="56896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6604000"/>
            <a:ext cx="4800600" cy="1625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1828801"/>
            <a:ext cx="5829300" cy="3340100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5425018"/>
            <a:ext cx="5829300" cy="1509183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3371850" y="5232400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21869" y="5232400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222546" y="5232400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74320" y="2133600"/>
            <a:ext cx="3031236" cy="60350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3030141" cy="8128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1" y="2133600"/>
            <a:ext cx="3031331" cy="8128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342900" y="2950464"/>
            <a:ext cx="3031236" cy="5218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3504438" y="2950465"/>
            <a:ext cx="3031236" cy="52175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0316" y="355600"/>
            <a:ext cx="2256235" cy="27940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353" y="364067"/>
            <a:ext cx="3746897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30316" y="3251201"/>
            <a:ext cx="2256235" cy="4917017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304800"/>
            <a:ext cx="4283868" cy="11938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1095" y="1524000"/>
            <a:ext cx="4541043" cy="6054725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7747000"/>
            <a:ext cx="4283868" cy="7112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0"/>
            <a:ext cx="6172200" cy="2133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72511" y="8475134"/>
            <a:ext cx="1564481" cy="486833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4374" y="8475134"/>
            <a:ext cx="2135981" cy="486833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07459" y="8475134"/>
            <a:ext cx="421481" cy="486833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6343320" y="8665846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426839" y="8665846"/>
            <a:ext cx="63579" cy="1130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staradm.ru/" TargetMode="External"/><Relationship Id="rId4" Type="http://schemas.openxmlformats.org/officeDocument/2006/relationships/hyperlink" Target="mailto:fusrb@mail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06142" y="107504"/>
            <a:ext cx="340614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Муниц</a:t>
            </a:r>
            <a:r>
              <a:rPr sz="2000" b="1" spc="-1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</a:t>
            </a:r>
            <a:r>
              <a:rPr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пальное</a:t>
            </a:r>
            <a:r>
              <a:rPr lang="ru-RU" sz="2000" b="1" spc="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обра</a:t>
            </a:r>
            <a:r>
              <a:rPr sz="2000" b="1" spc="-1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з</a:t>
            </a:r>
            <a:r>
              <a:rPr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ование</a:t>
            </a:r>
            <a:r>
              <a:rPr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2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</a:t>
            </a:r>
            <a:r>
              <a:rPr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ерб</a:t>
            </a:r>
            <a:r>
              <a:rPr sz="2000" b="1" spc="-1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</a:t>
            </a:r>
            <a:r>
              <a:rPr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нов</a:t>
            </a:r>
            <a:r>
              <a:rPr sz="2000" b="1" spc="5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</a:t>
            </a:r>
            <a:r>
              <a:rPr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кий</a:t>
            </a:r>
            <a:r>
              <a:rPr sz="200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ru-RU" sz="2000" b="1" spc="-5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муниципальный </a:t>
            </a:r>
            <a:r>
              <a:rPr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</a:t>
            </a:r>
            <a:r>
              <a:rPr sz="2000" b="1" spc="-1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й</a:t>
            </a:r>
            <a:r>
              <a:rPr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он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Краснодарского края</a:t>
            </a:r>
            <a:endParaRPr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47938" y="1668853"/>
            <a:ext cx="1025525" cy="12810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2" y="5562600"/>
            <a:ext cx="6812279" cy="3231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3155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БЮДЖЕТ </a:t>
            </a:r>
          </a:p>
          <a:p>
            <a:pPr algn="ctr"/>
            <a:r>
              <a:rPr lang="ru-RU" sz="5400" b="1" dirty="0">
                <a:ln w="3155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на 2026-2028 годы</a:t>
            </a:r>
          </a:p>
          <a:p>
            <a:pPr algn="r"/>
            <a:r>
              <a:rPr lang="ru-RU" sz="5400" b="1" dirty="0">
                <a:ln w="31550" cmpd="sng">
                  <a:solidFill>
                    <a:schemeClr val="bg1">
                      <a:lumMod val="9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проект</a:t>
            </a:r>
            <a:endParaRPr lang="ru-RU" sz="5400" b="1" cap="none" spc="0" dirty="0">
              <a:ln w="31550" cmpd="sng">
                <a:solidFill>
                  <a:schemeClr val="bg1">
                    <a:lumMod val="9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>
          <a:xfrm>
            <a:off x="980738" y="38926"/>
            <a:ext cx="5050155" cy="7130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3495" algn="ctr">
              <a:lnSpc>
                <a:spcPct val="100000"/>
              </a:lnSpc>
            </a:pPr>
            <a:r>
              <a:rPr sz="1400" b="1" spc="-10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СТ</a:t>
            </a:r>
            <a:r>
              <a:rPr sz="1400" b="1" spc="-25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Р</a:t>
            </a:r>
            <a:r>
              <a:rPr sz="1400" b="1" spc="-10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У</a:t>
            </a:r>
            <a:r>
              <a:rPr sz="1400" b="1" spc="-20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К</a:t>
            </a:r>
            <a:r>
              <a:rPr sz="1400" b="1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Т</a:t>
            </a:r>
            <a:r>
              <a:rPr sz="1400" b="1" spc="-10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У</a:t>
            </a:r>
            <a:r>
              <a:rPr sz="1400" b="1" spc="-90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Р</a:t>
            </a:r>
            <a:r>
              <a:rPr sz="1400" b="1" spc="-10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А</a:t>
            </a:r>
            <a:r>
              <a:rPr sz="1400" b="1" spc="-15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 </a:t>
            </a:r>
            <a:r>
              <a:rPr sz="1400" b="1" spc="-60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Д</a:t>
            </a:r>
            <a:r>
              <a:rPr sz="1400" b="1" spc="-55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О</a:t>
            </a:r>
            <a:r>
              <a:rPr sz="1400" b="1" spc="-65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Х</a:t>
            </a:r>
            <a:r>
              <a:rPr sz="1400" b="1" spc="-55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О</a:t>
            </a:r>
            <a:r>
              <a:rPr sz="1400" b="1" spc="-60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Д</a:t>
            </a:r>
            <a:r>
              <a:rPr sz="1400" b="1" spc="-10" dirty="0">
                <a:solidFill>
                  <a:srgbClr val="7030A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Calibri"/>
                <a:cs typeface="Calibri"/>
              </a:rPr>
              <a:t>ОВ</a:t>
            </a:r>
            <a:endParaRPr sz="1400" dirty="0">
              <a:solidFill>
                <a:srgbClr val="7030A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400"/>
              </a:spcBef>
            </a:pPr>
            <a:r>
              <a:rPr sz="1400" b="1" spc="-40" dirty="0">
                <a:solidFill>
                  <a:srgbClr val="7030A0"/>
                </a:solidFill>
                <a:cs typeface="Times New Roman"/>
              </a:rPr>
              <a:t>С</a:t>
            </a:r>
            <a:r>
              <a:rPr sz="1400" b="1" spc="-5" dirty="0">
                <a:solidFill>
                  <a:srgbClr val="7030A0"/>
                </a:solidFill>
                <a:cs typeface="Times New Roman"/>
              </a:rPr>
              <a:t>т</a:t>
            </a:r>
            <a:r>
              <a:rPr sz="1400" b="1" spc="-35" dirty="0">
                <a:solidFill>
                  <a:srgbClr val="7030A0"/>
                </a:solidFill>
                <a:cs typeface="Times New Roman"/>
              </a:rPr>
              <a:t>р</a:t>
            </a:r>
            <a:r>
              <a:rPr sz="1400" b="1" spc="-10" dirty="0">
                <a:solidFill>
                  <a:srgbClr val="7030A0"/>
                </a:solidFill>
                <a:cs typeface="Times New Roman"/>
              </a:rPr>
              <a:t>ук</a:t>
            </a:r>
            <a:r>
              <a:rPr sz="1400" b="1" spc="-50" dirty="0">
                <a:solidFill>
                  <a:srgbClr val="7030A0"/>
                </a:solidFill>
                <a:cs typeface="Times New Roman"/>
              </a:rPr>
              <a:t>т</a:t>
            </a:r>
            <a:r>
              <a:rPr sz="1400" b="1" spc="-10" dirty="0">
                <a:solidFill>
                  <a:srgbClr val="7030A0"/>
                </a:solidFill>
                <a:cs typeface="Times New Roman"/>
              </a:rPr>
              <a:t>ура</a:t>
            </a:r>
            <a:r>
              <a:rPr sz="1400" b="1" spc="20" dirty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н</a:t>
            </a:r>
            <a:r>
              <a:rPr sz="1400" b="1" spc="5" dirty="0" err="1">
                <a:solidFill>
                  <a:srgbClr val="7030A0"/>
                </a:solidFill>
                <a:cs typeface="Times New Roman"/>
              </a:rPr>
              <a:t>а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л</a:t>
            </a:r>
            <a:r>
              <a:rPr sz="1400" b="1" spc="-5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50" dirty="0" err="1">
                <a:solidFill>
                  <a:srgbClr val="7030A0"/>
                </a:solidFill>
                <a:cs typeface="Times New Roman"/>
              </a:rPr>
              <a:t>г</a:t>
            </a:r>
            <a:r>
              <a:rPr sz="1400" b="1" spc="-45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вых</a:t>
            </a:r>
            <a:r>
              <a:rPr sz="1400" b="1" spc="-10" dirty="0">
                <a:solidFill>
                  <a:srgbClr val="7030A0"/>
                </a:solidFill>
                <a:cs typeface="Times New Roman"/>
              </a:rPr>
              <a:t> и</a:t>
            </a:r>
            <a:r>
              <a:rPr sz="1400" b="1" spc="-5" dirty="0">
                <a:solidFill>
                  <a:srgbClr val="7030A0"/>
                </a:solidFill>
                <a:cs typeface="Times New Roman"/>
              </a:rPr>
              <a:t> </a:t>
            </a:r>
            <a:r>
              <a:rPr sz="1500" b="1" spc="-10" dirty="0" err="1">
                <a:solidFill>
                  <a:srgbClr val="7030A0"/>
                </a:solidFill>
                <a:cs typeface="Times New Roman"/>
              </a:rPr>
              <a:t>нен</a:t>
            </a:r>
            <a:r>
              <a:rPr sz="1500" b="1" spc="5" dirty="0" err="1">
                <a:solidFill>
                  <a:srgbClr val="7030A0"/>
                </a:solidFill>
                <a:cs typeface="Times New Roman"/>
              </a:rPr>
              <a:t>а</a:t>
            </a:r>
            <a:r>
              <a:rPr sz="1500" b="1" spc="-10" dirty="0" err="1">
                <a:solidFill>
                  <a:srgbClr val="7030A0"/>
                </a:solidFill>
                <a:cs typeface="Times New Roman"/>
              </a:rPr>
              <a:t>л</a:t>
            </a:r>
            <a:r>
              <a:rPr sz="1500" b="1" spc="-5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500" b="1" spc="-50" dirty="0" err="1">
                <a:solidFill>
                  <a:srgbClr val="7030A0"/>
                </a:solidFill>
                <a:cs typeface="Times New Roman"/>
              </a:rPr>
              <a:t>г</a:t>
            </a:r>
            <a:r>
              <a:rPr sz="1500" b="1" spc="-45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500" b="1" spc="-10" dirty="0" err="1">
                <a:solidFill>
                  <a:srgbClr val="7030A0"/>
                </a:solidFill>
                <a:cs typeface="Times New Roman"/>
              </a:rPr>
              <a:t>вых</a:t>
            </a:r>
            <a:r>
              <a:rPr sz="1400" b="1" spc="5" dirty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20" dirty="0" err="1">
                <a:solidFill>
                  <a:srgbClr val="7030A0"/>
                </a:solidFill>
                <a:cs typeface="Times New Roman"/>
              </a:rPr>
              <a:t>д</a:t>
            </a:r>
            <a:r>
              <a:rPr sz="1400" b="1" spc="-45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65" dirty="0" err="1">
                <a:solidFill>
                  <a:srgbClr val="7030A0"/>
                </a:solidFill>
                <a:cs typeface="Times New Roman"/>
              </a:rPr>
              <a:t>х</a:t>
            </a:r>
            <a:r>
              <a:rPr sz="1400" b="1" spc="-55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д</a:t>
            </a:r>
            <a:r>
              <a:rPr sz="1400" b="1" spc="-45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в</a:t>
            </a:r>
            <a:r>
              <a:rPr sz="1400" b="1" spc="-15" dirty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б</a:t>
            </a:r>
            <a:r>
              <a:rPr sz="1400" b="1" spc="-110" dirty="0" err="1">
                <a:solidFill>
                  <a:srgbClr val="7030A0"/>
                </a:solidFill>
                <a:cs typeface="Times New Roman"/>
              </a:rPr>
              <a:t>ю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д</a:t>
            </a:r>
            <a:r>
              <a:rPr sz="1400" b="1" spc="-50" dirty="0" err="1">
                <a:solidFill>
                  <a:srgbClr val="7030A0"/>
                </a:solidFill>
                <a:cs typeface="Times New Roman"/>
              </a:rPr>
              <a:t>ж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е</a:t>
            </a:r>
            <a:r>
              <a:rPr sz="1400" b="1" spc="-5" dirty="0" err="1">
                <a:solidFill>
                  <a:srgbClr val="7030A0"/>
                </a:solidFill>
                <a:cs typeface="Times New Roman"/>
              </a:rPr>
              <a:t>т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а</a:t>
            </a:r>
            <a:r>
              <a:rPr sz="1400" b="1" spc="-5" dirty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5" dirty="0" err="1">
                <a:solidFill>
                  <a:srgbClr val="7030A0"/>
                </a:solidFill>
                <a:cs typeface="Times New Roman"/>
              </a:rPr>
              <a:t>муницип</a:t>
            </a:r>
            <a:r>
              <a:rPr sz="1400" b="1" dirty="0" err="1">
                <a:solidFill>
                  <a:srgbClr val="7030A0"/>
                </a:solidFill>
                <a:cs typeface="Times New Roman"/>
              </a:rPr>
              <a:t>а</a:t>
            </a:r>
            <a:r>
              <a:rPr sz="1400" b="1" spc="-5" dirty="0" err="1">
                <a:solidFill>
                  <a:srgbClr val="7030A0"/>
                </a:solidFill>
                <a:cs typeface="Times New Roman"/>
              </a:rPr>
              <a:t>льно</a:t>
            </a:r>
            <a:r>
              <a:rPr sz="1400" b="1" spc="-50" dirty="0" err="1">
                <a:solidFill>
                  <a:srgbClr val="7030A0"/>
                </a:solidFill>
                <a:cs typeface="Times New Roman"/>
              </a:rPr>
              <a:t>г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25" dirty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5" dirty="0" err="1">
                <a:solidFill>
                  <a:srgbClr val="7030A0"/>
                </a:solidFill>
                <a:cs typeface="Times New Roman"/>
              </a:rPr>
              <a:t>обра</a:t>
            </a:r>
            <a:r>
              <a:rPr sz="1400" b="1" spc="-30" dirty="0" err="1">
                <a:solidFill>
                  <a:srgbClr val="7030A0"/>
                </a:solidFill>
                <a:cs typeface="Times New Roman"/>
              </a:rPr>
              <a:t>з</a:t>
            </a:r>
            <a:r>
              <a:rPr sz="1400" b="1" spc="-40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5" dirty="0" err="1">
                <a:solidFill>
                  <a:srgbClr val="7030A0"/>
                </a:solidFill>
                <a:cs typeface="Times New Roman"/>
              </a:rPr>
              <a:t>вани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я</a:t>
            </a:r>
            <a:r>
              <a:rPr sz="1400" b="1" spc="-15" dirty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15" dirty="0" err="1">
                <a:solidFill>
                  <a:srgbClr val="7030A0"/>
                </a:solidFill>
                <a:cs typeface="Times New Roman"/>
              </a:rPr>
              <a:t>Щерби</a:t>
            </a:r>
            <a:r>
              <a:rPr sz="1400" b="1" spc="-5" dirty="0" err="1">
                <a:solidFill>
                  <a:srgbClr val="7030A0"/>
                </a:solidFill>
                <a:cs typeface="Times New Roman"/>
              </a:rPr>
              <a:t>н</a:t>
            </a:r>
            <a:r>
              <a:rPr sz="1400" b="1" spc="-45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5" dirty="0" err="1">
                <a:solidFill>
                  <a:srgbClr val="7030A0"/>
                </a:solidFill>
                <a:cs typeface="Times New Roman"/>
              </a:rPr>
              <a:t>в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ск</a:t>
            </a:r>
            <a:r>
              <a:rPr sz="1400" b="1" spc="-5" dirty="0" err="1">
                <a:solidFill>
                  <a:srgbClr val="7030A0"/>
                </a:solidFill>
                <a:cs typeface="Times New Roman"/>
              </a:rPr>
              <a:t>и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й</a:t>
            </a:r>
            <a:r>
              <a:rPr sz="1400" b="1" spc="20" dirty="0">
                <a:solidFill>
                  <a:srgbClr val="7030A0"/>
                </a:solidFill>
                <a:cs typeface="Times New Roman"/>
              </a:rPr>
              <a:t> 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рай</a:t>
            </a:r>
            <a:r>
              <a:rPr sz="1400" b="1" spc="-5" dirty="0" err="1">
                <a:solidFill>
                  <a:srgbClr val="7030A0"/>
                </a:solidFill>
                <a:cs typeface="Times New Roman"/>
              </a:rPr>
              <a:t>о</a:t>
            </a:r>
            <a:r>
              <a:rPr sz="1400" b="1" spc="-10" dirty="0" err="1">
                <a:solidFill>
                  <a:srgbClr val="7030A0"/>
                </a:solidFill>
                <a:cs typeface="Times New Roman"/>
              </a:rPr>
              <a:t>н</a:t>
            </a:r>
            <a:endParaRPr sz="1400" dirty="0">
              <a:solidFill>
                <a:srgbClr val="7030A0"/>
              </a:solidFill>
              <a:cs typeface="Times New Roman"/>
            </a:endParaRPr>
          </a:p>
        </p:txBody>
      </p:sp>
      <p:graphicFrame>
        <p:nvGraphicFramePr>
          <p:cNvPr id="10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475164"/>
              </p:ext>
            </p:extLst>
          </p:nvPr>
        </p:nvGraphicFramePr>
        <p:xfrm>
          <a:off x="188640" y="827584"/>
          <a:ext cx="6364975" cy="7996047"/>
        </p:xfrm>
        <a:graphic>
          <a:graphicData uri="http://schemas.openxmlformats.org/drawingml/2006/table">
            <a:tbl>
              <a:tblPr firstRow="1" lastRow="1" bandRow="1">
                <a:tableStyleId>{284E427A-3D55-4303-BF80-6455036E1DE7}</a:tableStyleId>
              </a:tblPr>
              <a:tblGrid>
                <a:gridCol w="30243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2034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97967">
                <a:tc>
                  <a:txBody>
                    <a:bodyPr/>
                    <a:lstStyle/>
                    <a:p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6205" marR="108585" algn="ctr">
                        <a:lnSpc>
                          <a:spcPct val="99100"/>
                        </a:lnSpc>
                      </a:pPr>
                      <a:r>
                        <a:rPr sz="1100" dirty="0"/>
                        <a:t>Удельный </a:t>
                      </a:r>
                      <a:r>
                        <a:rPr sz="1100" spc="-10" dirty="0"/>
                        <a:t>в</a:t>
                      </a:r>
                      <a:r>
                        <a:rPr sz="1100" dirty="0"/>
                        <a:t>ес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% </a:t>
                      </a:r>
                      <a:r>
                        <a:rPr lang="ru-RU" sz="1100" dirty="0"/>
                        <a:t/>
                      </a:r>
                      <a:br>
                        <a:rPr lang="ru-RU" sz="1100" dirty="0"/>
                      </a:br>
                      <a:r>
                        <a:rPr sz="1100" dirty="0"/>
                        <a:t>20</a:t>
                      </a:r>
                      <a:r>
                        <a:rPr lang="ru-RU" sz="1100" dirty="0"/>
                        <a:t>25</a:t>
                      </a:r>
                      <a:r>
                        <a:rPr sz="1100" spc="-25" dirty="0"/>
                        <a:t> </a:t>
                      </a:r>
                      <a:r>
                        <a:rPr sz="1100" dirty="0" err="1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sz="1100" dirty="0"/>
                        <a:t>Удельный </a:t>
                      </a:r>
                      <a:r>
                        <a:rPr sz="1100" spc="-10" dirty="0"/>
                        <a:t>в</a:t>
                      </a:r>
                      <a:r>
                        <a:rPr sz="1100" dirty="0"/>
                        <a:t>ес</a:t>
                      </a:r>
                      <a:r>
                        <a:rPr sz="1100" spc="-10" dirty="0"/>
                        <a:t> </a:t>
                      </a:r>
                      <a:r>
                        <a:rPr sz="1100" dirty="0"/>
                        <a:t>% </a:t>
                      </a:r>
                      <a:r>
                        <a:rPr lang="ru-RU" sz="1100" dirty="0"/>
                        <a:t/>
                      </a:r>
                      <a:br>
                        <a:rPr lang="ru-RU" sz="1100" dirty="0"/>
                      </a:br>
                      <a:r>
                        <a:rPr sz="1100" dirty="0"/>
                        <a:t>20</a:t>
                      </a:r>
                      <a:r>
                        <a:rPr lang="ru-RU" sz="1100" dirty="0"/>
                        <a:t>26</a:t>
                      </a:r>
                      <a:r>
                        <a:rPr sz="1100" spc="-25" dirty="0"/>
                        <a:t> </a:t>
                      </a:r>
                      <a:r>
                        <a:rPr sz="1100" dirty="0"/>
                        <a:t>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/>
                        <a:t>Удельный вес %</a:t>
                      </a:r>
                    </a:p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/>
                        <a:t>2027 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/>
                        <a:t>Удельный вес %</a:t>
                      </a:r>
                    </a:p>
                    <a:p>
                      <a:pPr marL="45085" marR="37465" algn="ctr">
                        <a:lnSpc>
                          <a:spcPct val="98700"/>
                        </a:lnSpc>
                      </a:pPr>
                      <a:r>
                        <a:rPr lang="ru-RU" sz="1100" dirty="0"/>
                        <a:t>2028 год</a:t>
                      </a:r>
                      <a:endParaRPr sz="11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52729">
                        <a:lnSpc>
                          <a:spcPct val="100000"/>
                        </a:lnSpc>
                      </a:pPr>
                      <a:r>
                        <a:rPr sz="1400" b="1" spc="5" dirty="0"/>
                        <a:t>Н</a:t>
                      </a:r>
                      <a:r>
                        <a:rPr sz="1400" b="1" dirty="0"/>
                        <a:t>алого</a:t>
                      </a:r>
                      <a:r>
                        <a:rPr sz="1400" b="1" spc="5" dirty="0"/>
                        <a:t>в</a:t>
                      </a:r>
                      <a:r>
                        <a:rPr sz="1400" b="1" dirty="0"/>
                        <a:t>ые</a:t>
                      </a:r>
                      <a:r>
                        <a:rPr sz="1400" b="1" spc="-60" dirty="0"/>
                        <a:t> </a:t>
                      </a:r>
                      <a:r>
                        <a:rPr sz="1400" b="1" dirty="0"/>
                        <a:t>до</a:t>
                      </a:r>
                      <a:r>
                        <a:rPr sz="1400" b="1" spc="-15" dirty="0"/>
                        <a:t>х</a:t>
                      </a:r>
                      <a:r>
                        <a:rPr sz="1400" b="1" dirty="0"/>
                        <a:t>оды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92,0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94,0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93,7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93,3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Налог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на 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рибыль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Налог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на доходы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с </a:t>
                      </a:r>
                      <a:r>
                        <a:rPr sz="1400" spc="5" dirty="0">
                          <a:solidFill>
                            <a:schemeClr val="tx1"/>
                          </a:solidFill>
                        </a:rPr>
                        <a:t>ф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ч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еских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лиц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61,7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64,9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63,6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61,9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Акцизы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Налог, взимаемый в связи с применением упрощенной системы налогообложения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Еди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ый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налог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на 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менен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ый</a:t>
                      </a:r>
                      <a:r>
                        <a:rPr sz="1400" spc="-1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доход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Еди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ый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сельскохо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зя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йст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ен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ый</a:t>
                      </a:r>
                      <a:r>
                        <a:rPr sz="1400" spc="-4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налог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11,6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12,1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2349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Налог, взимаемый в связи с применением патентной системы налогообложения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349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Налог на имущество организаций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Гос</a:t>
                      </a:r>
                      <a:r>
                        <a:rPr sz="1400" spc="-1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дарст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ен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ая</a:t>
                      </a:r>
                      <a:r>
                        <a:rPr sz="1400" spc="-4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пошлина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2,9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52729">
                        <a:lnSpc>
                          <a:spcPct val="100000"/>
                        </a:lnSpc>
                      </a:pPr>
                      <a:r>
                        <a:rPr sz="1400" b="1" spc="5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400" b="1" dirty="0">
                          <a:solidFill>
                            <a:schemeClr val="tx1"/>
                          </a:solidFill>
                        </a:rPr>
                        <a:t>ена</a:t>
                      </a:r>
                      <a:r>
                        <a:rPr sz="1400" b="1" spc="5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400" b="1" dirty="0">
                          <a:solidFill>
                            <a:schemeClr val="tx1"/>
                          </a:solidFill>
                        </a:rPr>
                        <a:t>ого</a:t>
                      </a:r>
                      <a:r>
                        <a:rPr sz="1400" b="1" spc="5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400" b="1" dirty="0">
                          <a:solidFill>
                            <a:schemeClr val="tx1"/>
                          </a:solidFill>
                        </a:rPr>
                        <a:t>ые</a:t>
                      </a:r>
                      <a:r>
                        <a:rPr sz="1400" b="1" spc="-6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b="1" dirty="0">
                          <a:solidFill>
                            <a:schemeClr val="tx1"/>
                          </a:solidFill>
                        </a:rPr>
                        <a:t>до</a:t>
                      </a:r>
                      <a:r>
                        <a:rPr sz="1400" b="1" spc="-15" dirty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sz="1400" b="1" dirty="0">
                          <a:solidFill>
                            <a:schemeClr val="tx1"/>
                          </a:solidFill>
                        </a:rPr>
                        <a:t>оды</a:t>
                      </a:r>
                      <a:endParaRPr sz="14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8,0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6,0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6,3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6,7</a:t>
                      </a:r>
                      <a:endParaRPr sz="1500" b="1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Аре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дная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плата</a:t>
                      </a:r>
                      <a:r>
                        <a:rPr sz="1400" spc="-1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а земельные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spc="-1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ч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астки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5,1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Аре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да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им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щест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а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0,07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0,07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2349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Прочие доходы от использования имущества и прав, находящихся в государственной и муниципальной собственности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23495" marR="74676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Плата за воздействие на окружающую среду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23495" marR="746760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Доход от оказания платных услуг и компенсации затрат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0,1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0,09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Реализация</a:t>
                      </a:r>
                      <a:r>
                        <a:rPr sz="1400" spc="-3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им</a:t>
                      </a:r>
                      <a:r>
                        <a:rPr sz="1400" spc="-20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щест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а, прода</a:t>
                      </a:r>
                      <a:r>
                        <a:rPr sz="1400" spc="10" dirty="0">
                          <a:solidFill>
                            <a:schemeClr val="tx1"/>
                          </a:solidFill>
                        </a:rPr>
                        <a:t>ж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400" spc="-5" dirty="0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sz="1400" dirty="0">
                          <a:solidFill>
                            <a:schemeClr val="tx1"/>
                          </a:solidFill>
                        </a:rPr>
                        <a:t>емли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2349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Штра</a:t>
                      </a:r>
                      <a:r>
                        <a:rPr lang="ru-RU" sz="1400" spc="5" dirty="0">
                          <a:solidFill>
                            <a:schemeClr val="tx1"/>
                          </a:solidFill>
                        </a:rPr>
                        <a:t>ф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ы,</a:t>
                      </a:r>
                      <a:r>
                        <a:rPr lang="ru-RU" sz="1400" spc="-5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санкц</a:t>
                      </a:r>
                      <a:r>
                        <a:rPr lang="ru-RU" sz="1400" spc="-5" dirty="0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и,</a:t>
                      </a:r>
                      <a:r>
                        <a:rPr lang="ru-RU" sz="1400" spc="-1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lang="ru-RU" sz="1400" spc="-5" dirty="0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мещен</a:t>
                      </a:r>
                      <a:r>
                        <a:rPr lang="ru-RU" sz="1400" spc="-5" dirty="0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е </a:t>
                      </a:r>
                      <a:r>
                        <a:rPr lang="ru-RU" sz="1400" spc="-10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щерба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0,8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ИТОГО</a:t>
                      </a:r>
                      <a:endParaRPr sz="14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352592" y="251524"/>
            <a:ext cx="6219681" cy="1400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400" b="1" dirty="0">
                <a:solidFill>
                  <a:srgbClr val="7030A0"/>
                </a:solidFill>
                <a:latin typeface="Calibri"/>
                <a:cs typeface="Calibri"/>
              </a:rPr>
              <a:t>СОЦИАЛЬНАЯ СФЕРА</a:t>
            </a:r>
            <a:endParaRPr lang="ru-RU" sz="24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</a:pPr>
            <a:endParaRPr sz="24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065" marR="5080" indent="-1270" algn="ctr"/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1. Расходы бюджета муниципального образования</a:t>
            </a:r>
          </a:p>
          <a:p>
            <a:pPr marL="12065" marR="5080" indent="-1270" algn="ctr"/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Щербиновский район на </a:t>
            </a:r>
            <a:r>
              <a:rPr sz="1600" b="1" dirty="0" err="1">
                <a:solidFill>
                  <a:srgbClr val="7030A0"/>
                </a:solidFill>
                <a:latin typeface="Calibri"/>
                <a:cs typeface="Calibri"/>
              </a:rPr>
              <a:t>социальную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7030A0"/>
                </a:solidFill>
                <a:latin typeface="Calibri"/>
                <a:cs typeface="Calibri"/>
              </a:rPr>
              <a:t>сферу</a:t>
            </a:r>
            <a:endParaRPr lang="ru-RU" sz="1600" b="1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065" marR="5080" indent="-1270" algn="r"/>
            <a:r>
              <a:rPr sz="1100" b="1" dirty="0" err="1">
                <a:latin typeface="Calibri"/>
                <a:cs typeface="Calibri"/>
              </a:rPr>
              <a:t>м</a:t>
            </a:r>
            <a:r>
              <a:rPr sz="1100" b="1" spc="-5" dirty="0" err="1">
                <a:latin typeface="Calibri"/>
                <a:cs typeface="Calibri"/>
              </a:rPr>
              <a:t>л</a:t>
            </a:r>
            <a:r>
              <a:rPr sz="1100" b="1" dirty="0" err="1">
                <a:latin typeface="Calibri"/>
                <a:cs typeface="Calibri"/>
              </a:rPr>
              <a:t>н</a:t>
            </a:r>
            <a:r>
              <a:rPr sz="1100" b="1" dirty="0">
                <a:latin typeface="Calibri"/>
                <a:cs typeface="Calibri"/>
              </a:rPr>
              <a:t>.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р</a:t>
            </a:r>
            <a:r>
              <a:rPr sz="1100" b="1" dirty="0">
                <a:latin typeface="Calibri"/>
                <a:cs typeface="Calibri"/>
              </a:rPr>
              <a:t>уб.</a:t>
            </a:r>
            <a:endParaRPr sz="1100" dirty="0">
              <a:latin typeface="Calibri"/>
              <a:cs typeface="Calibri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405396"/>
              </p:ext>
            </p:extLst>
          </p:nvPr>
        </p:nvGraphicFramePr>
        <p:xfrm>
          <a:off x="188646" y="1636188"/>
          <a:ext cx="6383627" cy="368375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2961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96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09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623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92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262948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34179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Наименование показателя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Исполнено </a:t>
                      </a:r>
                      <a:r>
                        <a:rPr lang="ru-RU" sz="1100" dirty="0" smtClean="0"/>
                        <a:t>2025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/>
                        <a:t>год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2026 </a:t>
                      </a:r>
                      <a:r>
                        <a:rPr lang="ru-RU" sz="1100" dirty="0"/>
                        <a:t>год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2027 </a:t>
                      </a:r>
                      <a:r>
                        <a:rPr lang="ru-RU" sz="1100" dirty="0"/>
                        <a:t>год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2028 </a:t>
                      </a:r>
                      <a:r>
                        <a:rPr lang="ru-RU" sz="1100" dirty="0"/>
                        <a:t>год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86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млн. руб.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млн. руб.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млн. руб.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млн. руб.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общих расходах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/>
                        <a:t>% в рас- ходах соц. сферы</a:t>
                      </a:r>
                      <a:endParaRPr lang="ru-RU" sz="9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79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Расходы всего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1 697,9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643,0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*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728,3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440,8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</a:rPr>
                        <a:t>100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*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80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в том числе на социальную сферу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1 300,7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77,0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1 399,5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85,0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1 510,1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87,0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1 218,9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84,6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9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из них образование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</a:rPr>
                        <a:t> 117,9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 </a:t>
                      </a:r>
                      <a:r>
                        <a:rPr lang="ru-RU" sz="1100" dirty="0" smtClean="0"/>
                        <a:t>246,1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89,0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1 361,9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79,0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1 </a:t>
                      </a:r>
                      <a:r>
                        <a:rPr lang="ru-RU" sz="1100" dirty="0" smtClean="0"/>
                        <a:t>072,8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88,0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07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социальная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политика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113,4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9,00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93,8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96,3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96,8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794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культура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14,9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18,5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16,1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15,1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89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физкультура и спорт 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160" marR="5160" marT="516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54,5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4,0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41,1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35,8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34,2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1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/>
          <p:nvPr/>
        </p:nvSpPr>
        <p:spPr>
          <a:xfrm>
            <a:off x="476672" y="227329"/>
            <a:ext cx="5976663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4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ОБРАЗОВАНИЕ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/>
            <a:endParaRPr sz="2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  <a:spcBef>
                <a:spcPts val="45"/>
              </a:spcBef>
            </a:pPr>
            <a:r>
              <a:rPr sz="1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</a:t>
            </a:r>
          </a:p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Щербиновский район на образование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76672" y="4499995"/>
            <a:ext cx="6048672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16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Щербиновский район на образование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430701"/>
              </p:ext>
            </p:extLst>
          </p:nvPr>
        </p:nvGraphicFramePr>
        <p:xfrm>
          <a:off x="406958" y="1547665"/>
          <a:ext cx="6048671" cy="259624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5040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762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589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762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4400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2560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2026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2027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2028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43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млн.руб.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млн.руб.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млн.руб.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% в расходах социальной сферы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25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социальную сферу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399,5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510,1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218,9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образование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1 246,1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89,0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1 361,9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90,2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1 072,8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 smtClean="0">
                          <a:effectLst/>
                        </a:rPr>
                        <a:t>88,0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526198"/>
              </p:ext>
            </p:extLst>
          </p:nvPr>
        </p:nvGraphicFramePr>
        <p:xfrm>
          <a:off x="415976" y="5076057"/>
          <a:ext cx="6098057" cy="3784327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8427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30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589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071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589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830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432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613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Наименование показателя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2027</a:t>
                      </a:r>
                      <a:r>
                        <a:rPr lang="ru-RU" sz="1500" baseline="0" dirty="0" smtClean="0"/>
                        <a:t>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2028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5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образование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образование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образование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Расходы на образование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 </a:t>
                      </a:r>
                      <a:r>
                        <a:rPr lang="ru-RU" sz="1500" u="none" strike="noStrike" dirty="0" smtClean="0">
                          <a:effectLst/>
                        </a:rPr>
                        <a:t>246,1</a:t>
                      </a:r>
                      <a:endParaRPr lang="ru-RU" sz="1500" u="none" strike="noStrike" dirty="0">
                        <a:effectLst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1 361,9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072,8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в том числе: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</a:rPr>
                        <a:t> 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</a:rPr>
                        <a:t> 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</a:rPr>
                        <a:t> 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</a:rPr>
                        <a:t> 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</a:rPr>
                        <a:t> 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</a:rPr>
                        <a:t> 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0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дошкольное образование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367,5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335,1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349,3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общее образование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731,7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902,8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601,9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7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дополнительное образование детей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81,4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79,6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261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молодежная политика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97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другие вопросы в области образования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28606" y="183705"/>
            <a:ext cx="6060439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СОЦИАЛЬНАЯ ПОЛИТИКА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/>
            <a:endParaRPr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  <a:spcBef>
                <a:spcPts val="1245"/>
              </a:spcBef>
            </a:pPr>
            <a:r>
              <a:rPr sz="16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</a:t>
            </a:r>
          </a:p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Щербиновский район на социальную политику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28606" y="3995936"/>
            <a:ext cx="606043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16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Щербиновский район на социальную политику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8605" y="8239938"/>
            <a:ext cx="606044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Б</a:t>
            </a:r>
            <a:r>
              <a:rPr sz="1200" spc="-2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льшая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ть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рас</a:t>
            </a:r>
            <a:r>
              <a:rPr sz="1200" spc="-30" dirty="0">
                <a:latin typeface="Calibri"/>
                <a:cs typeface="Calibri"/>
              </a:rPr>
              <a:t>х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оциаль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ую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п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лити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5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8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</a:t>
            </a:r>
            <a:r>
              <a:rPr sz="1200" spc="-5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те</a:t>
            </a:r>
            <a:r>
              <a:rPr sz="1200" dirty="0">
                <a:latin typeface="Calibri"/>
                <a:cs typeface="Calibri"/>
              </a:rPr>
              <a:t>м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ирова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 п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омочий 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орга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ам 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мест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ом</a:t>
            </a:r>
            <a:r>
              <a:rPr sz="1200" spc="-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dirty="0">
                <a:latin typeface="Calibri"/>
                <a:cs typeface="Calibri"/>
              </a:rPr>
              <a:t>ра</a:t>
            </a:r>
            <a:r>
              <a:rPr sz="1200" spc="-10" dirty="0">
                <a:latin typeface="Calibri"/>
                <a:cs typeface="Calibri"/>
              </a:rPr>
              <a:t>в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 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7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ом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чи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ле 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</a:t>
            </a:r>
            <a:r>
              <a:rPr sz="1200" spc="5" dirty="0">
                <a:latin typeface="Calibri"/>
                <a:cs typeface="Calibri"/>
              </a:rPr>
              <a:t>ес</a:t>
            </a:r>
            <a:r>
              <a:rPr sz="1200" dirty="0">
                <a:latin typeface="Calibri"/>
                <a:cs typeface="Calibri"/>
              </a:rPr>
              <a:t>пече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выплаты </a:t>
            </a:r>
            <a:r>
              <a:rPr sz="1200" spc="-7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- пе</a:t>
            </a:r>
            <a:r>
              <a:rPr sz="1200" spc="-5" dirty="0">
                <a:latin typeface="Calibri"/>
                <a:cs typeface="Calibri"/>
              </a:rPr>
              <a:t>нс</a:t>
            </a:r>
            <a:r>
              <a:rPr sz="1200" dirty="0">
                <a:latin typeface="Calibri"/>
                <a:cs typeface="Calibri"/>
              </a:rPr>
              <a:t>ации 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ч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ди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ой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платы,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 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выплата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р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 </a:t>
            </a:r>
            <a:r>
              <a:rPr sz="1200" spc="9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5" dirty="0">
                <a:latin typeface="Calibri"/>
                <a:cs typeface="Calibri"/>
              </a:rPr>
              <a:t>й</a:t>
            </a:r>
            <a:r>
              <a:rPr sz="1200" dirty="0">
                <a:latin typeface="Calibri"/>
                <a:cs typeface="Calibri"/>
              </a:rPr>
              <a:t>-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ир</a:t>
            </a:r>
            <a:r>
              <a:rPr sz="1200" spc="-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т 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ей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тавши</a:t>
            </a:r>
            <a:r>
              <a:rPr sz="1200" spc="-30" dirty="0">
                <a:latin typeface="Calibri"/>
                <a:cs typeface="Calibri"/>
              </a:rPr>
              <a:t>х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я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без попече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ди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лей).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371853"/>
              </p:ext>
            </p:extLst>
          </p:nvPr>
        </p:nvGraphicFramePr>
        <p:xfrm>
          <a:off x="428604" y="1691683"/>
          <a:ext cx="6000790" cy="235088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7394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86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29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05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581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8581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2560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2026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2027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2028 </a:t>
                      </a:r>
                      <a:r>
                        <a:rPr lang="ru-RU" sz="1200" dirty="0"/>
                        <a:t>год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0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23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Расходы на социальную сферу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1 643,0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1 728,2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1 440,8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23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Расходы на социал</a:t>
                      </a:r>
                      <a:r>
                        <a:rPr lang="ru-RU" sz="1300" spc="-5" dirty="0"/>
                        <a:t>ь</a:t>
                      </a:r>
                      <a:r>
                        <a:rPr lang="ru-RU" sz="1300" dirty="0"/>
                        <a:t>н</a:t>
                      </a:r>
                      <a:r>
                        <a:rPr lang="ru-RU" sz="1300" spc="-5" dirty="0"/>
                        <a:t>у</a:t>
                      </a:r>
                      <a:r>
                        <a:rPr lang="ru-RU" sz="1300" dirty="0"/>
                        <a:t>ю </a:t>
                      </a:r>
                      <a:r>
                        <a:rPr lang="ru-RU" sz="1300" spc="-5" dirty="0"/>
                        <a:t>п</a:t>
                      </a:r>
                      <a:r>
                        <a:rPr lang="ru-RU" sz="1300" spc="-25" dirty="0"/>
                        <a:t>о</a:t>
                      </a:r>
                      <a:r>
                        <a:rPr lang="ru-RU" sz="1300" dirty="0"/>
                        <a:t>лити</a:t>
                      </a:r>
                      <a:r>
                        <a:rPr lang="ru-RU" sz="1300" spc="-10" dirty="0"/>
                        <a:t>к</a:t>
                      </a:r>
                      <a:r>
                        <a:rPr lang="ru-RU" sz="1300" dirty="0"/>
                        <a:t>у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93,8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u="none" strike="noStrike" dirty="0" smtClean="0">
                          <a:effectLst/>
                        </a:rPr>
                        <a:t>6,0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96,3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u="none" strike="noStrike" dirty="0" smtClean="0">
                          <a:effectLst/>
                        </a:rPr>
                        <a:t>6,0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96,8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u="none" strike="noStrike" dirty="0" smtClean="0">
                          <a:effectLst/>
                        </a:rPr>
                        <a:t>7,0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584002"/>
              </p:ext>
            </p:extLst>
          </p:nvPr>
        </p:nvGraphicFramePr>
        <p:xfrm>
          <a:off x="463110" y="4572001"/>
          <a:ext cx="6000790" cy="399491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7454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30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589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071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589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830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432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2497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Наименование показателя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2026 </a:t>
                      </a:r>
                      <a:r>
                        <a:rPr lang="ru-RU" sz="1200" dirty="0"/>
                        <a:t>год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2027 </a:t>
                      </a:r>
                      <a:r>
                        <a:rPr lang="ru-RU" sz="1200" dirty="0"/>
                        <a:t>год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План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2028 </a:t>
                      </a:r>
                      <a:r>
                        <a:rPr lang="ru-RU" sz="1200" dirty="0"/>
                        <a:t>год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80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</a:t>
                      </a:r>
                      <a:r>
                        <a:rPr lang="ru-RU" sz="1100" baseline="0" dirty="0"/>
                        <a:t> социальную политику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</a:t>
                      </a:r>
                      <a:r>
                        <a:rPr lang="ru-RU" sz="1100" baseline="0" dirty="0"/>
                        <a:t> социальную политику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</a:t>
                      </a:r>
                      <a:r>
                        <a:rPr lang="ru-RU" sz="1100" baseline="0" dirty="0"/>
                        <a:t> социальную политику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4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Расходы на социальную политику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93,8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96,3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96,8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72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в том числе: 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latin typeface="+mn-lt"/>
                        <a:ea typeface="Times New Roman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40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пенсионное обеспечение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11,9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11,8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11,1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</a:rPr>
                        <a:t>Социальное обеспечение населения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381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охрана семьи и детства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73,2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78,6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79,8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240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другие вопросы в области социальной политики</a:t>
                      </a:r>
                      <a:endParaRPr lang="ru-RU" sz="12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5,9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8680" y="351281"/>
            <a:ext cx="587343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Обеспечение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жильё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детей-сирот и детей, оставшихся </a:t>
            </a:r>
            <a:r>
              <a:rPr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без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попечения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родителей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0031" y="3347864"/>
            <a:ext cx="6517322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 algn="just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В 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ам</a:t>
            </a:r>
            <a:r>
              <a:rPr sz="1600" spc="-30" dirty="0">
                <a:latin typeface="Calibri"/>
                <a:cs typeface="Calibri"/>
              </a:rPr>
              <a:t>к</a:t>
            </a:r>
            <a:r>
              <a:rPr sz="1600" dirty="0">
                <a:latin typeface="Calibri"/>
                <a:cs typeface="Calibri"/>
              </a:rPr>
              <a:t>ах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краевой,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г</a:t>
            </a:r>
            <a:r>
              <a:rPr sz="1600" dirty="0">
                <a:latin typeface="Calibri"/>
                <a:cs typeface="Calibri"/>
              </a:rPr>
              <a:t>ос</a:t>
            </a:r>
            <a:r>
              <a:rPr sz="1600" spc="-50" dirty="0">
                <a:latin typeface="Calibri"/>
                <a:cs typeface="Calibri"/>
              </a:rPr>
              <a:t>у</a:t>
            </a:r>
            <a:r>
              <a:rPr sz="1600" dirty="0">
                <a:latin typeface="Calibri"/>
                <a:cs typeface="Calibri"/>
              </a:rPr>
              <a:t>да</a:t>
            </a:r>
            <a:r>
              <a:rPr sz="1600" spc="-10" dirty="0">
                <a:latin typeface="Calibri"/>
                <a:cs typeface="Calibri"/>
              </a:rPr>
              <a:t>рс</a:t>
            </a:r>
            <a:r>
              <a:rPr sz="1600" dirty="0">
                <a:latin typeface="Calibri"/>
                <a:cs typeface="Calibri"/>
              </a:rPr>
              <a:t>тв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нной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п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ог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5" dirty="0">
                <a:latin typeface="Calibri"/>
                <a:cs typeface="Calibri"/>
              </a:rPr>
              <a:t>м</a:t>
            </a:r>
            <a:r>
              <a:rPr sz="1600" dirty="0">
                <a:latin typeface="Calibri"/>
                <a:cs typeface="Calibri"/>
              </a:rPr>
              <a:t>м 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н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да</a:t>
            </a:r>
            <a:r>
              <a:rPr sz="1600" spc="-10" dirty="0">
                <a:latin typeface="Calibri"/>
                <a:cs typeface="Calibri"/>
              </a:rPr>
              <a:t>рс</a:t>
            </a:r>
            <a:r>
              <a:rPr sz="1600" spc="-30" dirty="0">
                <a:latin typeface="Calibri"/>
                <a:cs typeface="Calibri"/>
              </a:rPr>
              <a:t>к</a:t>
            </a:r>
            <a:r>
              <a:rPr sz="1600" dirty="0">
                <a:latin typeface="Calibri"/>
                <a:cs typeface="Calibri"/>
              </a:rPr>
              <a:t>о</a:t>
            </a:r>
            <a:r>
              <a:rPr sz="1600" spc="-15" dirty="0">
                <a:latin typeface="Calibri"/>
                <a:cs typeface="Calibri"/>
              </a:rPr>
              <a:t>г</a:t>
            </a:r>
            <a:r>
              <a:rPr sz="1600" dirty="0">
                <a:latin typeface="Calibri"/>
                <a:cs typeface="Calibri"/>
              </a:rPr>
              <a:t>о 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ая 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15" dirty="0">
                <a:latin typeface="Calibri"/>
                <a:cs typeface="Calibri"/>
              </a:rPr>
              <a:t>на 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spc="5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ор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5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айона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з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пе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2</a:t>
            </a:r>
            <a:r>
              <a:rPr sz="1600" spc="-10" dirty="0">
                <a:latin typeface="Calibri"/>
                <a:cs typeface="Calibri"/>
              </a:rPr>
              <a:t>0</a:t>
            </a:r>
            <a:r>
              <a:rPr lang="ru-RU" sz="1600" spc="-10" dirty="0">
                <a:latin typeface="Calibri"/>
                <a:cs typeface="Calibri"/>
              </a:rPr>
              <a:t>21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dirty="0" err="1">
                <a:latin typeface="Calibri"/>
                <a:cs typeface="Calibri"/>
              </a:rPr>
              <a:t>по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20</a:t>
            </a:r>
            <a:r>
              <a:rPr lang="ru-RU" sz="1600" spc="-5" dirty="0">
                <a:latin typeface="Calibri"/>
                <a:cs typeface="Calibri"/>
              </a:rPr>
              <a:t>24 годы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приобретено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35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dirty="0" err="1">
                <a:latin typeface="Calibri"/>
                <a:cs typeface="Calibri"/>
              </a:rPr>
              <a:t>кв</a:t>
            </a:r>
            <a:r>
              <a:rPr sz="1600" spc="5" dirty="0" err="1">
                <a:latin typeface="Calibri"/>
                <a:cs typeface="Calibri"/>
              </a:rPr>
              <a:t>а</a:t>
            </a:r>
            <a:r>
              <a:rPr sz="1600" spc="-10" dirty="0" err="1">
                <a:latin typeface="Calibri"/>
                <a:cs typeface="Calibri"/>
              </a:rPr>
              <a:t>р</a:t>
            </a:r>
            <a:r>
              <a:rPr sz="1600" dirty="0" err="1">
                <a:latin typeface="Calibri"/>
                <a:cs typeface="Calibri"/>
              </a:rPr>
              <a:t>т</a:t>
            </a:r>
            <a:r>
              <a:rPr sz="1600" spc="-10" dirty="0" err="1">
                <a:latin typeface="Calibri"/>
                <a:cs typeface="Calibri"/>
              </a:rPr>
              <a:t>и</a:t>
            </a:r>
            <a:r>
              <a:rPr sz="1600" spc="5" dirty="0" err="1">
                <a:latin typeface="Calibri"/>
                <a:cs typeface="Calibri"/>
              </a:rPr>
              <a:t>р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для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ро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ос</a:t>
            </a:r>
            <a:r>
              <a:rPr sz="1600" spc="-1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ав</a:t>
            </a:r>
            <a:r>
              <a:rPr sz="1600" spc="-5" dirty="0">
                <a:latin typeface="Calibri"/>
                <a:cs typeface="Calibri"/>
              </a:rPr>
              <a:t>ш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х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я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б</a:t>
            </a:r>
            <a:r>
              <a:rPr sz="1600" dirty="0">
                <a:latin typeface="Calibri"/>
                <a:cs typeface="Calibri"/>
              </a:rPr>
              <a:t>ез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попеч</a:t>
            </a:r>
            <a:r>
              <a:rPr sz="1600" spc="-5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ния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3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ле</a:t>
            </a:r>
            <a:r>
              <a:rPr sz="1600" spc="-5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.</a:t>
            </a:r>
          </a:p>
          <a:p>
            <a:pPr marL="12700" marR="6350" indent="264795" algn="just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В 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lang="ru-RU" sz="1600" spc="-5" dirty="0">
                <a:latin typeface="Calibri"/>
                <a:cs typeface="Calibri"/>
              </a:rPr>
              <a:t>2025-2027 </a:t>
            </a:r>
            <a:r>
              <a:rPr sz="1600" spc="-20" dirty="0" err="1">
                <a:latin typeface="Calibri"/>
                <a:cs typeface="Calibri"/>
              </a:rPr>
              <a:t>г</a:t>
            </a:r>
            <a:r>
              <a:rPr sz="1600" spc="-35" dirty="0" err="1">
                <a:latin typeface="Calibri"/>
                <a:cs typeface="Calibri"/>
              </a:rPr>
              <a:t>о</a:t>
            </a:r>
            <a:r>
              <a:rPr sz="1600" dirty="0" err="1">
                <a:latin typeface="Calibri"/>
                <a:cs typeface="Calibri"/>
              </a:rPr>
              <a:t>д</a:t>
            </a:r>
            <a:r>
              <a:rPr lang="ru-RU" sz="1600" spc="5" dirty="0">
                <a:latin typeface="Calibri"/>
                <a:cs typeface="Calibri"/>
              </a:rPr>
              <a:t>ах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плани</a:t>
            </a:r>
            <a:r>
              <a:rPr sz="1600" spc="-25" dirty="0">
                <a:latin typeface="Calibri"/>
                <a:cs typeface="Calibri"/>
              </a:rPr>
              <a:t>р</a:t>
            </a:r>
            <a:r>
              <a:rPr sz="1600" spc="-15" dirty="0">
                <a:latin typeface="Calibri"/>
                <a:cs typeface="Calibri"/>
              </a:rPr>
              <a:t>у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я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обе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печ</a:t>
            </a:r>
            <a:r>
              <a:rPr sz="1600" spc="-5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ть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 err="1">
                <a:latin typeface="Calibri"/>
                <a:cs typeface="Calibri"/>
              </a:rPr>
              <a:t>жиль</a:t>
            </a:r>
            <a:r>
              <a:rPr sz="1600" spc="-15" dirty="0" err="1">
                <a:latin typeface="Calibri"/>
                <a:cs typeface="Calibri"/>
              </a:rPr>
              <a:t>ё</a:t>
            </a:r>
            <a:r>
              <a:rPr sz="1600" dirty="0" err="1">
                <a:latin typeface="Calibri"/>
                <a:cs typeface="Calibri"/>
              </a:rPr>
              <a:t>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lang="ru-RU" sz="1600" spc="-35" dirty="0">
                <a:latin typeface="Calibri"/>
                <a:cs typeface="Calibri"/>
              </a:rPr>
              <a:t>21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-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ро</a:t>
            </a:r>
            <a:r>
              <a:rPr sz="1600" dirty="0">
                <a:latin typeface="Calibri"/>
                <a:cs typeface="Calibri"/>
              </a:rPr>
              <a:t>т 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 </a:t>
            </a:r>
            <a:r>
              <a:rPr sz="1600" spc="-2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й</a:t>
            </a:r>
            <a:r>
              <a:rPr sz="1600" dirty="0">
                <a:latin typeface="Calibri"/>
                <a:cs typeface="Calibri"/>
              </a:rPr>
              <a:t>,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ос</a:t>
            </a:r>
            <a:r>
              <a:rPr sz="1600" spc="-1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ав</a:t>
            </a:r>
            <a:r>
              <a:rPr sz="1600" spc="-5" dirty="0">
                <a:latin typeface="Calibri"/>
                <a:cs typeface="Calibri"/>
              </a:rPr>
              <a:t>ш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х</a:t>
            </a:r>
            <a:r>
              <a:rPr sz="1600" spc="-10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я </a:t>
            </a:r>
            <a:r>
              <a:rPr sz="1600" spc="-5" dirty="0">
                <a:latin typeface="Calibri"/>
                <a:cs typeface="Calibri"/>
              </a:rPr>
              <a:t>б</a:t>
            </a:r>
            <a:r>
              <a:rPr sz="1600" dirty="0">
                <a:latin typeface="Calibri"/>
                <a:cs typeface="Calibri"/>
              </a:rPr>
              <a:t>ез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попеч</a:t>
            </a:r>
            <a:r>
              <a:rPr sz="1600" spc="-5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ния</a:t>
            </a:r>
            <a:r>
              <a:rPr sz="1600" spc="-10" dirty="0">
                <a:latin typeface="Calibri"/>
                <a:cs typeface="Calibri"/>
              </a:rPr>
              <a:t> р</a:t>
            </a:r>
            <a:r>
              <a:rPr sz="1600" spc="-35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3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лей.</a:t>
            </a:r>
          </a:p>
        </p:txBody>
      </p:sp>
      <p:sp>
        <p:nvSpPr>
          <p:cNvPr id="9" name="object 9"/>
          <p:cNvSpPr/>
          <p:nvPr/>
        </p:nvSpPr>
        <p:spPr>
          <a:xfrm>
            <a:off x="3786253" y="4788026"/>
            <a:ext cx="2881376" cy="38427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045" y="5508105"/>
            <a:ext cx="3524250" cy="26432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251500"/>
              </p:ext>
            </p:extLst>
          </p:nvPr>
        </p:nvGraphicFramePr>
        <p:xfrm>
          <a:off x="180032" y="1187627"/>
          <a:ext cx="6517323" cy="185738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887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8803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38803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</a:tblGrid>
              <a:tr h="24832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Наименование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показателя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2021 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2022 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2023 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2024 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План 2025 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План 2026 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План 2027 г.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42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млн. руб.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чел.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млн. руб.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чел.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млн. руб.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/>
                        <a:t>чел.</a:t>
                      </a:r>
                      <a:endParaRPr lang="ru-RU" sz="110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чел.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чел.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чел.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чел.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948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Обеспечение жильем детей- сирот и детей, оставшихся без попечения родителей</a:t>
                      </a:r>
                      <a:endParaRPr lang="ru-RU" sz="1100" dirty="0">
                        <a:latin typeface="Times New Roman"/>
                        <a:ea typeface="Calibri"/>
                      </a:endParaRPr>
                    </a:p>
                  </a:txBody>
                  <a:tcPr marL="5253" marR="5253" marT="525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15,2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10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18,7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18,5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29,1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27,6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23,4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26,9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96628" y="107504"/>
            <a:ext cx="6264694" cy="920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КУЛЬТУРА</a:t>
            </a:r>
          </a:p>
          <a:p>
            <a:pPr marL="12065" marR="5080" indent="-1270" algn="ctr">
              <a:lnSpc>
                <a:spcPct val="100000"/>
              </a:lnSpc>
              <a:spcBef>
                <a:spcPts val="680"/>
              </a:spcBef>
            </a:pP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 Щербиновский район на культуру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23732" y="3059832"/>
            <a:ext cx="6192687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spcBef>
                <a:spcPts val="680"/>
              </a:spcBef>
            </a:pP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Щербиновский </a:t>
            </a:r>
            <a:r>
              <a:rPr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район</a:t>
            </a:r>
            <a:r>
              <a:rPr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на культуру</a:t>
            </a:r>
          </a:p>
        </p:txBody>
      </p:sp>
      <p:sp>
        <p:nvSpPr>
          <p:cNvPr id="18" name="object 18"/>
          <p:cNvSpPr/>
          <p:nvPr/>
        </p:nvSpPr>
        <p:spPr>
          <a:xfrm>
            <a:off x="1500126" y="6145300"/>
            <a:ext cx="3729076" cy="27471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169109"/>
              </p:ext>
            </p:extLst>
          </p:nvPr>
        </p:nvGraphicFramePr>
        <p:xfrm>
          <a:off x="359478" y="1027173"/>
          <a:ext cx="6201844" cy="210053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7466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96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76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7855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9325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7489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0124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6202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2027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</a:t>
                      </a:r>
                      <a:r>
                        <a:rPr lang="ru-RU" sz="1500" baseline="0" dirty="0"/>
                        <a:t> </a:t>
                      </a:r>
                      <a:r>
                        <a:rPr lang="ru-RU" sz="1500" dirty="0" smtClean="0"/>
                        <a:t>2028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7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социальную сферу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399,5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510,1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218,9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63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культуру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18,5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ru-RU" sz="1600" u="none" strike="noStrike" dirty="0" smtClean="0">
                          <a:effectLst/>
                        </a:rPr>
                        <a:t>1,0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16,1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15,2</a:t>
                      </a:r>
                      <a:endParaRPr lang="ru-RU" sz="16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922829"/>
              </p:ext>
            </p:extLst>
          </p:nvPr>
        </p:nvGraphicFramePr>
        <p:xfrm>
          <a:off x="366342" y="3635898"/>
          <a:ext cx="6192688" cy="282365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838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30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5890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071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589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8301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1783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613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2027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2028 </a:t>
                      </a:r>
                      <a:r>
                        <a:rPr lang="ru-RU" sz="1500" dirty="0"/>
                        <a:t>год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5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культуру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культуру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культуру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139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на культуру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18,5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100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16,0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100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15,2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100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72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в том числе: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5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6990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spc="-5" dirty="0"/>
                        <a:t>у</a:t>
                      </a:r>
                      <a:r>
                        <a:rPr lang="ru-RU" sz="1500" dirty="0"/>
                        <a:t>чр</a:t>
                      </a:r>
                      <a:r>
                        <a:rPr lang="ru-RU" sz="1500" spc="-20" dirty="0"/>
                        <a:t>е</a:t>
                      </a:r>
                      <a:r>
                        <a:rPr lang="ru-RU" sz="1500" dirty="0"/>
                        <a:t>ж</a:t>
                      </a:r>
                      <a:r>
                        <a:rPr lang="ru-RU" sz="1500" spc="-15" dirty="0"/>
                        <a:t>д</a:t>
                      </a:r>
                      <a:r>
                        <a:rPr lang="ru-RU" sz="1500" spc="-5" dirty="0"/>
                        <a:t>е</a:t>
                      </a:r>
                      <a:r>
                        <a:rPr lang="ru-RU" sz="1500" dirty="0"/>
                        <a:t>ния </a:t>
                      </a:r>
                      <a:r>
                        <a:rPr lang="ru-RU" sz="1500" spc="-10" dirty="0"/>
                        <a:t>к</a:t>
                      </a:r>
                      <a:r>
                        <a:rPr lang="ru-RU" sz="1500" spc="-45" dirty="0"/>
                        <a:t>у</a:t>
                      </a:r>
                      <a:r>
                        <a:rPr lang="ru-RU" sz="1500" dirty="0"/>
                        <a:t>л</a:t>
                      </a:r>
                      <a:r>
                        <a:rPr lang="ru-RU" sz="1500" spc="-45" dirty="0"/>
                        <a:t>ь</a:t>
                      </a:r>
                      <a:r>
                        <a:rPr lang="ru-RU" sz="1500" dirty="0"/>
                        <a:t>т</a:t>
                      </a:r>
                      <a:r>
                        <a:rPr lang="ru-RU" sz="1500" spc="-5" dirty="0"/>
                        <a:t>у</a:t>
                      </a:r>
                      <a:r>
                        <a:rPr lang="ru-RU" sz="1500" dirty="0"/>
                        <a:t>ры</a:t>
                      </a:r>
                      <a:r>
                        <a:rPr lang="ru-RU" sz="1500" spc="-50" dirty="0"/>
                        <a:t> </a:t>
                      </a:r>
                      <a:r>
                        <a:rPr lang="ru-RU" sz="1500" dirty="0"/>
                        <a:t>и м</a:t>
                      </a:r>
                      <a:r>
                        <a:rPr lang="ru-RU" sz="1500" spc="-10" dirty="0"/>
                        <a:t>е</a:t>
                      </a:r>
                      <a:r>
                        <a:rPr lang="ru-RU" sz="1500" dirty="0"/>
                        <a:t>роприятия</a:t>
                      </a:r>
                      <a:r>
                        <a:rPr lang="ru-RU" sz="1500" spc="-30" dirty="0"/>
                        <a:t> </a:t>
                      </a:r>
                      <a:r>
                        <a:rPr lang="ru-RU" sz="1500" dirty="0"/>
                        <a:t>в</a:t>
                      </a:r>
                      <a:r>
                        <a:rPr lang="ru-RU" sz="1500" spc="-5" dirty="0"/>
                        <a:t> </a:t>
                      </a:r>
                      <a:r>
                        <a:rPr lang="ru-RU" sz="1500" dirty="0"/>
                        <a:t>с</a:t>
                      </a:r>
                      <a:r>
                        <a:rPr lang="ru-RU" sz="1500" spc="5" dirty="0"/>
                        <a:t>ф</a:t>
                      </a:r>
                      <a:r>
                        <a:rPr lang="ru-RU" sz="1500" spc="-5" dirty="0"/>
                        <a:t>е</a:t>
                      </a:r>
                      <a:r>
                        <a:rPr lang="ru-RU" sz="1500" dirty="0"/>
                        <a:t>ре </a:t>
                      </a:r>
                      <a:r>
                        <a:rPr lang="ru-RU" sz="1500" spc="-10" dirty="0"/>
                        <a:t>к</a:t>
                      </a:r>
                      <a:r>
                        <a:rPr lang="ru-RU" sz="1500" spc="-45" dirty="0"/>
                        <a:t>у</a:t>
                      </a:r>
                      <a:r>
                        <a:rPr lang="ru-RU" sz="1500" dirty="0"/>
                        <a:t>л</a:t>
                      </a:r>
                      <a:r>
                        <a:rPr lang="ru-RU" sz="1500" spc="-45" dirty="0"/>
                        <a:t>ь</a:t>
                      </a:r>
                      <a:r>
                        <a:rPr lang="ru-RU" sz="1500" dirty="0"/>
                        <a:t>т</a:t>
                      </a:r>
                      <a:r>
                        <a:rPr lang="ru-RU" sz="1500" spc="-5" dirty="0"/>
                        <a:t>у</a:t>
                      </a:r>
                      <a:r>
                        <a:rPr lang="ru-RU" sz="1500" dirty="0"/>
                        <a:t>ры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16,2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88,0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14,1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88,0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13,3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88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9519">
                <a:tc>
                  <a:txBody>
                    <a:bodyPr/>
                    <a:lstStyle/>
                    <a:p>
                      <a:pPr marL="1905" marR="294005">
                        <a:lnSpc>
                          <a:spcPct val="100000"/>
                        </a:lnSpc>
                      </a:pPr>
                      <a:r>
                        <a:rPr lang="ru-RU" sz="1500" dirty="0"/>
                        <a:t>д</a:t>
                      </a:r>
                      <a:r>
                        <a:rPr lang="ru-RU" sz="1500" spc="-15" dirty="0"/>
                        <a:t>р</a:t>
                      </a:r>
                      <a:r>
                        <a:rPr lang="ru-RU" sz="1500" spc="-5" dirty="0"/>
                        <a:t>у</a:t>
                      </a:r>
                      <a:r>
                        <a:rPr lang="ru-RU" sz="1500" spc="-10" dirty="0"/>
                        <a:t>г</a:t>
                      </a:r>
                      <a:r>
                        <a:rPr lang="ru-RU" sz="1500" dirty="0"/>
                        <a:t>ие</a:t>
                      </a:r>
                      <a:r>
                        <a:rPr lang="ru-RU" sz="1500" spc="-15" dirty="0"/>
                        <a:t> </a:t>
                      </a:r>
                      <a:r>
                        <a:rPr lang="ru-RU" sz="1500" spc="-10" dirty="0"/>
                        <a:t>в</a:t>
                      </a:r>
                      <a:r>
                        <a:rPr lang="ru-RU" sz="1500" dirty="0"/>
                        <a:t>опросы в о</a:t>
                      </a:r>
                      <a:r>
                        <a:rPr lang="ru-RU" sz="1500" spc="-25" dirty="0"/>
                        <a:t>б</a:t>
                      </a:r>
                      <a:r>
                        <a:rPr lang="ru-RU" sz="1500" dirty="0"/>
                        <a:t>л</a:t>
                      </a:r>
                      <a:r>
                        <a:rPr lang="ru-RU" sz="1500" spc="-5" dirty="0"/>
                        <a:t>а</a:t>
                      </a:r>
                      <a:r>
                        <a:rPr lang="ru-RU" sz="1500" dirty="0"/>
                        <a:t>сти</a:t>
                      </a:r>
                      <a:r>
                        <a:rPr lang="ru-RU" sz="1500" spc="-30" dirty="0"/>
                        <a:t> </a:t>
                      </a:r>
                      <a:r>
                        <a:rPr lang="ru-RU" sz="1500" spc="-10" dirty="0"/>
                        <a:t>к</a:t>
                      </a:r>
                      <a:r>
                        <a:rPr lang="ru-RU" sz="1500" spc="-45" dirty="0"/>
                        <a:t>у</a:t>
                      </a:r>
                      <a:r>
                        <a:rPr lang="ru-RU" sz="1500" dirty="0"/>
                        <a:t>л</a:t>
                      </a:r>
                      <a:r>
                        <a:rPr lang="ru-RU" sz="1500" spc="-45" dirty="0"/>
                        <a:t>ь</a:t>
                      </a:r>
                      <a:r>
                        <a:rPr lang="ru-RU" sz="1500" dirty="0"/>
                        <a:t>т</a:t>
                      </a:r>
                      <a:r>
                        <a:rPr lang="ru-RU" sz="1500" spc="-5" dirty="0"/>
                        <a:t>у</a:t>
                      </a:r>
                      <a:r>
                        <a:rPr lang="ru-RU" sz="1500" dirty="0"/>
                        <a:t>ры</a:t>
                      </a:r>
                      <a:endParaRPr lang="ru-RU" sz="15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2,3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12,0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1,9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12,0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 smtClean="0">
                          <a:effectLst/>
                        </a:rPr>
                        <a:t>1,9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12</a:t>
                      </a:r>
                      <a:endParaRPr lang="ru-RU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76672" y="17114"/>
            <a:ext cx="6048672" cy="828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ФИЗИЧЕСКАЯ КУЛЬТУРА И СПОРТ</a:t>
            </a:r>
          </a:p>
          <a:p>
            <a:pPr marL="12065" marR="5080" indent="-1270" algn="ctr">
              <a:spcBef>
                <a:spcPts val="680"/>
              </a:spcBef>
            </a:pPr>
            <a:r>
              <a:rPr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1. Объём расходов бюджета муниципального образования Щербиновский район на физическую культуру и спорт</a:t>
            </a:r>
          </a:p>
        </p:txBody>
      </p:sp>
      <p:sp>
        <p:nvSpPr>
          <p:cNvPr id="10" name="object 10"/>
          <p:cNvSpPr/>
          <p:nvPr/>
        </p:nvSpPr>
        <p:spPr>
          <a:xfrm>
            <a:off x="1837366" y="7452320"/>
            <a:ext cx="3500462" cy="16573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658057"/>
              </p:ext>
            </p:extLst>
          </p:nvPr>
        </p:nvGraphicFramePr>
        <p:xfrm>
          <a:off x="364667" y="3771836"/>
          <a:ext cx="6192687" cy="384057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3762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677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736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6202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2025 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2026 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</a:t>
                      </a:r>
                      <a:r>
                        <a:rPr lang="ru-RU" sz="1500" baseline="0" dirty="0"/>
                        <a:t> </a:t>
                      </a:r>
                      <a:r>
                        <a:rPr lang="ru-RU" sz="1500" dirty="0"/>
                        <a:t>2027 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0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физическую культуру и спорт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физическую культуру и спорт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 руб.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на физическую культуру и спорт 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70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физическую культуру  и спорт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41,1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35,7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34,2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7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 том числе: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93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5" dirty="0"/>
                        <a:t>физическая культура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12,7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1905" marR="294005" algn="l">
                        <a:lnSpc>
                          <a:spcPct val="100000"/>
                        </a:lnSpc>
                      </a:pPr>
                      <a:r>
                        <a:rPr lang="ru-RU" sz="1400" dirty="0"/>
                        <a:t>порт высших достижений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65,0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23,3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65,0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22,3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65,0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88119">
                <a:tc>
                  <a:txBody>
                    <a:bodyPr/>
                    <a:lstStyle/>
                    <a:p>
                      <a:pPr marL="1905" marR="294005" algn="l">
                        <a:lnSpc>
                          <a:spcPct val="100000"/>
                        </a:lnSpc>
                      </a:pPr>
                      <a:r>
                        <a:rPr lang="ru-RU" sz="1400" dirty="0"/>
                        <a:t>другие вопросы в области физической культуры и спорта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object 10"/>
          <p:cNvSpPr txBox="1"/>
          <p:nvPr/>
        </p:nvSpPr>
        <p:spPr>
          <a:xfrm>
            <a:off x="451550" y="3177580"/>
            <a:ext cx="6048672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680"/>
              </a:spcBef>
            </a:pPr>
            <a:r>
              <a:rPr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2. Структура расходов бюджета муниципального образования </a:t>
            </a:r>
            <a:r>
              <a:rPr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Щербиновский</a:t>
            </a:r>
            <a:r>
              <a:rPr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район </a:t>
            </a:r>
            <a:r>
              <a:rPr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на</a:t>
            </a:r>
            <a:r>
              <a:rPr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физическую </a:t>
            </a:r>
            <a:r>
              <a:rPr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культуру</a:t>
            </a:r>
            <a:endParaRPr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360592"/>
              </p:ext>
            </p:extLst>
          </p:nvPr>
        </p:nvGraphicFramePr>
        <p:xfrm>
          <a:off x="317764" y="845546"/>
          <a:ext cx="6203895" cy="232126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6986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85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15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255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1241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6470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1241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6202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 </a:t>
                      </a:r>
                      <a:r>
                        <a:rPr lang="ru-RU" sz="1500" dirty="0" smtClean="0"/>
                        <a:t>2027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План</a:t>
                      </a:r>
                      <a:r>
                        <a:rPr lang="ru-RU" sz="1500" baseline="0" dirty="0"/>
                        <a:t> </a:t>
                      </a:r>
                      <a:r>
                        <a:rPr lang="ru-RU" sz="1500" dirty="0" smtClean="0"/>
                        <a:t>2028 </a:t>
                      </a:r>
                      <a:r>
                        <a:rPr lang="ru-RU" sz="1500" dirty="0"/>
                        <a:t>год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79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млн.руб.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% в расходах социальной сферы</a:t>
                      </a:r>
                      <a:endParaRPr lang="ru-RU" sz="1100" dirty="0"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96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Расходы на социальную сферу </a:t>
                      </a:r>
                      <a:endParaRPr lang="ru-RU" sz="1400" dirty="0"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399,5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510,1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218,9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u="none" strike="noStrike" dirty="0">
                          <a:effectLst/>
                        </a:rPr>
                        <a:t>100,0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2569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Расходы на физ</a:t>
                      </a:r>
                      <a:r>
                        <a:rPr lang="ru-RU" sz="1400" spc="5" dirty="0"/>
                        <a:t>и</a:t>
                      </a:r>
                      <a:r>
                        <a:rPr lang="ru-RU" sz="1400" dirty="0"/>
                        <a:t>чес</a:t>
                      </a:r>
                      <a:r>
                        <a:rPr lang="ru-RU" sz="1400" spc="-5" dirty="0"/>
                        <a:t>ку</a:t>
                      </a:r>
                      <a:r>
                        <a:rPr lang="ru-RU" sz="1400" dirty="0"/>
                        <a:t>ю </a:t>
                      </a:r>
                      <a:r>
                        <a:rPr lang="ru-RU" sz="1400" spc="-10" dirty="0"/>
                        <a:t>к</a:t>
                      </a:r>
                      <a:r>
                        <a:rPr lang="ru-RU" sz="1400" spc="-45" dirty="0"/>
                        <a:t>у</a:t>
                      </a:r>
                      <a:r>
                        <a:rPr lang="ru-RU" sz="1400" dirty="0"/>
                        <a:t>л</a:t>
                      </a:r>
                      <a:r>
                        <a:rPr lang="ru-RU" sz="1400" spc="-45" dirty="0"/>
                        <a:t>ь</a:t>
                      </a:r>
                      <a:r>
                        <a:rPr lang="ru-RU" sz="1400" dirty="0"/>
                        <a:t>т</a:t>
                      </a:r>
                      <a:r>
                        <a:rPr lang="ru-RU" sz="1400" spc="-5" dirty="0"/>
                        <a:t>у</a:t>
                      </a:r>
                      <a:r>
                        <a:rPr lang="ru-RU" sz="1400" spc="-10" dirty="0"/>
                        <a:t>р</a:t>
                      </a:r>
                      <a:r>
                        <a:rPr lang="ru-RU" sz="1400" dirty="0"/>
                        <a:t>у</a:t>
                      </a:r>
                      <a:r>
                        <a:rPr lang="ru-RU" sz="1400" spc="-50" dirty="0"/>
                        <a:t> </a:t>
                      </a:r>
                      <a:r>
                        <a:rPr lang="ru-RU" sz="1400" dirty="0"/>
                        <a:t>и спорт</a:t>
                      </a:r>
                      <a:endParaRPr lang="ru-RU" sz="1400" dirty="0">
                        <a:latin typeface="+mn-lt"/>
                        <a:cs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41,0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4981" marR="4981" marT="4981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35,7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2,0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34,2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3,0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76672" y="251520"/>
            <a:ext cx="6048672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НАЦИОНАЛЬНАЯ ОБОРОНА И НАЦИОНАЛЬНАЯ БЕЗОПАСНОСТЬ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76673" y="5065860"/>
            <a:ext cx="604867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/>
            <a:r>
              <a:rPr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МЕЖБЮДЖЕТНЫЕ ТРАНСФЕРТЫ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980247"/>
              </p:ext>
            </p:extLst>
          </p:nvPr>
        </p:nvGraphicFramePr>
        <p:xfrm>
          <a:off x="525169" y="5435192"/>
          <a:ext cx="5996747" cy="356616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7281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15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37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337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0953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Вид финансовой помощи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Целевое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</a:rPr>
                        <a:t> назначение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План 2025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2026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</a:rPr>
                        <a:t> г.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План</a:t>
                      </a:r>
                    </a:p>
                    <a:p>
                      <a:pPr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20267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</a:rPr>
                        <a:t>г.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20240"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Дотация на выравнивание уровня бюджетной обеспеченности сельских поселений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Сокращение различия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</a:rPr>
                        <a:t> в бюджетной обеспеченности между сельскими поселениями </a:t>
                      </a:r>
                      <a:r>
                        <a:rPr lang="ru-RU" sz="1500" baseline="0" dirty="0" err="1">
                          <a:solidFill>
                            <a:schemeClr val="tx1"/>
                          </a:solidFill>
                        </a:rPr>
                        <a:t>Щербиновского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</a:rPr>
                        <a:t> района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5,0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8640">
                <a:tc gridSpan="2"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в том числе за счет субсидий из краевого бюджета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113" indent="-11113" algn="ctr">
                        <a:tabLst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113" indent="-11113" algn="ctr">
                        <a:tabLst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113" indent="-11113" algn="ctr">
                        <a:tabLst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040">
                <a:tc gridSpan="2"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за счет районного бюджета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5,0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800" indent="0" algn="ctr"/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2,0</a:t>
                      </a:r>
                      <a:endParaRPr lang="ru-RU" sz="15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648940"/>
              </p:ext>
            </p:extLst>
          </p:nvPr>
        </p:nvGraphicFramePr>
        <p:xfrm>
          <a:off x="450251" y="1115617"/>
          <a:ext cx="6024161" cy="389251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54670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83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937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83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9379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2513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3802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Наименование показателя </a:t>
                      </a:r>
                      <a:endParaRPr lang="ru-RU" sz="12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/>
                        <a:t>План </a:t>
                      </a:r>
                      <a:r>
                        <a:rPr lang="ru-RU" sz="1300" b="1" dirty="0" smtClean="0"/>
                        <a:t>2026 </a:t>
                      </a:r>
                      <a:r>
                        <a:rPr lang="ru-RU" sz="1300" b="1" dirty="0"/>
                        <a:t>год </a:t>
                      </a:r>
                      <a:endParaRPr lang="ru-RU" sz="13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/>
                        <a:t>План </a:t>
                      </a:r>
                      <a:r>
                        <a:rPr lang="ru-RU" sz="1300" b="1" dirty="0" smtClean="0"/>
                        <a:t>2027 </a:t>
                      </a:r>
                      <a:r>
                        <a:rPr lang="ru-RU" sz="1300" b="1" dirty="0"/>
                        <a:t>год </a:t>
                      </a:r>
                      <a:endParaRPr lang="ru-RU" sz="1300" b="1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/>
                        <a:t>План </a:t>
                      </a:r>
                      <a:r>
                        <a:rPr lang="ru-RU" sz="1300" b="1" dirty="0" smtClean="0"/>
                        <a:t>2028 </a:t>
                      </a:r>
                      <a:r>
                        <a:rPr lang="ru-RU" sz="1300" b="1" dirty="0"/>
                        <a:t>год </a:t>
                      </a:r>
                      <a:endParaRPr lang="ru-RU" sz="13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52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млн. руб. 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% в расходах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млн. руб. 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% в расходах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млн. руб. 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/>
                        <a:t>% в расходах</a:t>
                      </a:r>
                      <a:endParaRPr lang="ru-RU" sz="1100" b="1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96679">
                <a:tc>
                  <a:txBody>
                    <a:bodyPr/>
                    <a:lstStyle/>
                    <a:p>
                      <a:pPr marL="635" marR="139700">
                        <a:lnSpc>
                          <a:spcPct val="100000"/>
                        </a:lnSpc>
                      </a:pPr>
                      <a:r>
                        <a:rPr lang="ru-RU" sz="1300" dirty="0"/>
                        <a:t>Все</a:t>
                      </a:r>
                      <a:r>
                        <a:rPr lang="ru-RU" sz="1300" spc="-25" dirty="0"/>
                        <a:t>г</a:t>
                      </a:r>
                      <a:r>
                        <a:rPr lang="ru-RU" sz="1300" dirty="0"/>
                        <a:t>о</a:t>
                      </a:r>
                      <a:r>
                        <a:rPr lang="ru-RU" sz="1300" spc="5" dirty="0"/>
                        <a:t> </a:t>
                      </a:r>
                      <a:r>
                        <a:rPr lang="ru-RU" sz="1300" dirty="0"/>
                        <a:t>р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с</a:t>
                      </a:r>
                      <a:r>
                        <a:rPr lang="ru-RU" sz="1300" spc="-25" dirty="0"/>
                        <a:t>хо</a:t>
                      </a:r>
                      <a:r>
                        <a:rPr lang="ru-RU" sz="1300" spc="-15" dirty="0"/>
                        <a:t>д</a:t>
                      </a:r>
                      <a:r>
                        <a:rPr lang="ru-RU" sz="1300" dirty="0"/>
                        <a:t>ов на 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цион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л</a:t>
                      </a:r>
                      <a:r>
                        <a:rPr lang="ru-RU" sz="1300" spc="-10" dirty="0"/>
                        <a:t>ьн</a:t>
                      </a:r>
                      <a:r>
                        <a:rPr lang="ru-RU" sz="1300" spc="-5" dirty="0"/>
                        <a:t>у</a:t>
                      </a:r>
                      <a:r>
                        <a:rPr lang="ru-RU" sz="1300" dirty="0"/>
                        <a:t>ю</a:t>
                      </a:r>
                      <a:r>
                        <a:rPr lang="ru-RU" sz="1300" spc="-50" dirty="0"/>
                        <a:t> </a:t>
                      </a:r>
                      <a:r>
                        <a:rPr lang="ru-RU" sz="1300" dirty="0"/>
                        <a:t>оборо</a:t>
                      </a:r>
                      <a:r>
                        <a:rPr lang="ru-RU" sz="1300" spc="5" dirty="0"/>
                        <a:t>н</a:t>
                      </a:r>
                      <a:r>
                        <a:rPr lang="ru-RU" sz="1300" dirty="0"/>
                        <a:t>у</a:t>
                      </a:r>
                      <a:r>
                        <a:rPr lang="ru-RU" sz="1300" spc="-5" dirty="0"/>
                        <a:t> </a:t>
                      </a:r>
                      <a:r>
                        <a:rPr lang="ru-RU" sz="1300" dirty="0"/>
                        <a:t>и 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цион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л</a:t>
                      </a:r>
                      <a:r>
                        <a:rPr lang="ru-RU" sz="1300" spc="-10" dirty="0"/>
                        <a:t>ьн</a:t>
                      </a:r>
                      <a:r>
                        <a:rPr lang="ru-RU" sz="1300" spc="-5" dirty="0"/>
                        <a:t>у</a:t>
                      </a:r>
                      <a:r>
                        <a:rPr lang="ru-RU" sz="1300" dirty="0"/>
                        <a:t>ю</a:t>
                      </a:r>
                      <a:r>
                        <a:rPr lang="ru-RU" sz="1300" spc="-50" dirty="0"/>
                        <a:t> </a:t>
                      </a:r>
                      <a:r>
                        <a:rPr lang="ru-RU" sz="1300" dirty="0"/>
                        <a:t>б</a:t>
                      </a:r>
                      <a:r>
                        <a:rPr lang="ru-RU" sz="1300" spc="-10" dirty="0"/>
                        <a:t>е</a:t>
                      </a:r>
                      <a:r>
                        <a:rPr lang="ru-RU" sz="1300" dirty="0"/>
                        <a:t>зо</a:t>
                      </a:r>
                      <a:r>
                        <a:rPr lang="ru-RU" sz="1300" spc="-5" dirty="0"/>
                        <a:t>па</a:t>
                      </a:r>
                      <a:r>
                        <a:rPr lang="ru-RU" sz="1300" dirty="0"/>
                        <a:t>с</a:t>
                      </a:r>
                      <a:r>
                        <a:rPr lang="ru-RU" sz="1300" spc="5" dirty="0"/>
                        <a:t>н</a:t>
                      </a:r>
                      <a:r>
                        <a:rPr lang="ru-RU" sz="1300" dirty="0"/>
                        <a:t>ость</a:t>
                      </a:r>
                      <a:endParaRPr lang="ru-RU" sz="1300" b="1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20,3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17,6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46" marR="4346" marT="434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/>
                        <a:t>16,8</a:t>
                      </a:r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72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/>
                        <a:t>в том числе: </a:t>
                      </a:r>
                      <a:endParaRPr lang="ru-RU" sz="1300" dirty="0">
                        <a:latin typeface="+mn-lt"/>
                        <a:ea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40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2318" marR="2318" marT="2319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6679">
                <a:tc>
                  <a:txBody>
                    <a:bodyPr/>
                    <a:lstStyle/>
                    <a:p>
                      <a:pPr marL="635" marR="172720">
                        <a:lnSpc>
                          <a:spcPct val="100000"/>
                        </a:lnSpc>
                      </a:pPr>
                      <a:r>
                        <a:rPr lang="ru-RU" sz="1300" dirty="0"/>
                        <a:t>Р</a:t>
                      </a:r>
                      <a:r>
                        <a:rPr lang="ru-RU" sz="1300" spc="-10" dirty="0"/>
                        <a:t>а</a:t>
                      </a:r>
                      <a:r>
                        <a:rPr lang="ru-RU" sz="1300" dirty="0"/>
                        <a:t>с</a:t>
                      </a:r>
                      <a:r>
                        <a:rPr lang="ru-RU" sz="1300" spc="-25" dirty="0"/>
                        <a:t>хо</a:t>
                      </a:r>
                      <a:r>
                        <a:rPr lang="ru-RU" sz="1300" dirty="0"/>
                        <a:t>ды</a:t>
                      </a:r>
                      <a:r>
                        <a:rPr lang="ru-RU" sz="1300" spc="-15" dirty="0"/>
                        <a:t> </a:t>
                      </a:r>
                      <a:r>
                        <a:rPr lang="ru-RU" sz="1300" dirty="0"/>
                        <a:t>на</a:t>
                      </a:r>
                      <a:r>
                        <a:rPr lang="ru-RU" sz="1300" spc="-15" dirty="0"/>
                        <a:t> </a:t>
                      </a:r>
                      <a:r>
                        <a:rPr lang="ru-RU" sz="1300" dirty="0"/>
                        <a:t>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цион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л</a:t>
                      </a:r>
                      <a:r>
                        <a:rPr lang="ru-RU" sz="1300" spc="-10" dirty="0"/>
                        <a:t>ь</a:t>
                      </a:r>
                      <a:r>
                        <a:rPr lang="ru-RU" sz="1300" dirty="0"/>
                        <a:t>н</a:t>
                      </a:r>
                      <a:r>
                        <a:rPr lang="ru-RU" sz="1300" spc="-5" dirty="0"/>
                        <a:t>у</a:t>
                      </a:r>
                      <a:r>
                        <a:rPr lang="ru-RU" sz="1300" dirty="0"/>
                        <a:t>ю оборо</a:t>
                      </a:r>
                      <a:r>
                        <a:rPr lang="ru-RU" sz="1300" spc="5" dirty="0"/>
                        <a:t>н</a:t>
                      </a:r>
                      <a:r>
                        <a:rPr lang="ru-RU" sz="1300" dirty="0"/>
                        <a:t>у</a:t>
                      </a:r>
                      <a:r>
                        <a:rPr lang="ru-RU" sz="1300" spc="-15" dirty="0"/>
                        <a:t> </a:t>
                      </a:r>
                      <a:r>
                        <a:rPr lang="ru-RU" sz="1300" dirty="0"/>
                        <a:t>(</a:t>
                      </a:r>
                      <a:r>
                        <a:rPr lang="ru-RU" sz="1300" spc="-10" dirty="0"/>
                        <a:t>м</a:t>
                      </a:r>
                      <a:r>
                        <a:rPr lang="ru-RU" sz="1300" dirty="0"/>
                        <a:t>обилиза</a:t>
                      </a:r>
                      <a:r>
                        <a:rPr lang="ru-RU" sz="1300" spc="-5" dirty="0"/>
                        <a:t>ц</a:t>
                      </a:r>
                      <a:r>
                        <a:rPr lang="ru-RU" sz="1300" dirty="0"/>
                        <a:t>ио</a:t>
                      </a:r>
                      <a:r>
                        <a:rPr lang="ru-RU" sz="1300" spc="5" dirty="0"/>
                        <a:t>н</a:t>
                      </a:r>
                      <a:r>
                        <a:rPr lang="ru-RU" sz="1300" spc="-10" dirty="0"/>
                        <a:t>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я </a:t>
                      </a:r>
                      <a:r>
                        <a:rPr lang="ru-RU" sz="1300" spc="-5" dirty="0"/>
                        <a:t>п</a:t>
                      </a:r>
                      <a:r>
                        <a:rPr lang="ru-RU" sz="1300" spc="-25" dirty="0"/>
                        <a:t>о</a:t>
                      </a:r>
                      <a:r>
                        <a:rPr lang="ru-RU" sz="1300" dirty="0"/>
                        <a:t>д</a:t>
                      </a:r>
                      <a:r>
                        <a:rPr lang="ru-RU" sz="1300" spc="-25" dirty="0"/>
                        <a:t>г</a:t>
                      </a:r>
                      <a:r>
                        <a:rPr lang="ru-RU" sz="1300" dirty="0"/>
                        <a:t>о</a:t>
                      </a:r>
                      <a:r>
                        <a:rPr lang="ru-RU" sz="1300" spc="-10" dirty="0"/>
                        <a:t>т</a:t>
                      </a:r>
                      <a:r>
                        <a:rPr lang="ru-RU" sz="1300" dirty="0"/>
                        <a:t>о</a:t>
                      </a:r>
                      <a:r>
                        <a:rPr lang="ru-RU" sz="1300" spc="-5" dirty="0"/>
                        <a:t>в</a:t>
                      </a:r>
                      <a:r>
                        <a:rPr lang="ru-RU" sz="1300" spc="-20" dirty="0"/>
                        <a:t>к</a:t>
                      </a:r>
                      <a:r>
                        <a:rPr lang="ru-RU" sz="1300" dirty="0"/>
                        <a:t>а</a:t>
                      </a:r>
                      <a:r>
                        <a:rPr lang="ru-RU" sz="1300" spc="-15" dirty="0"/>
                        <a:t> </a:t>
                      </a:r>
                      <a:r>
                        <a:rPr lang="ru-RU" sz="1300" dirty="0"/>
                        <a:t>э</a:t>
                      </a:r>
                      <a:r>
                        <a:rPr lang="ru-RU" sz="1300" spc="-30" dirty="0"/>
                        <a:t>к</a:t>
                      </a:r>
                      <a:r>
                        <a:rPr lang="ru-RU" sz="1300" dirty="0"/>
                        <a:t>о</a:t>
                      </a:r>
                      <a:r>
                        <a:rPr lang="ru-RU" sz="1300" spc="5" dirty="0"/>
                        <a:t>н</a:t>
                      </a:r>
                      <a:r>
                        <a:rPr lang="ru-RU" sz="1300" dirty="0"/>
                        <a:t>оми</a:t>
                      </a:r>
                      <a:r>
                        <a:rPr lang="ru-RU" sz="1300" spc="-5" dirty="0"/>
                        <a:t>к</a:t>
                      </a:r>
                      <a:r>
                        <a:rPr lang="ru-RU" sz="1300" dirty="0"/>
                        <a:t>и)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0,036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0,036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0,036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8559">
                <a:tc>
                  <a:txBody>
                    <a:bodyPr/>
                    <a:lstStyle/>
                    <a:p>
                      <a:pPr marL="635" marR="267970">
                        <a:lnSpc>
                          <a:spcPct val="100000"/>
                        </a:lnSpc>
                      </a:pPr>
                      <a:r>
                        <a:rPr lang="ru-RU" sz="1300" dirty="0"/>
                        <a:t>Р</a:t>
                      </a:r>
                      <a:r>
                        <a:rPr lang="ru-RU" sz="1300" spc="-10" dirty="0"/>
                        <a:t>а</a:t>
                      </a:r>
                      <a:r>
                        <a:rPr lang="ru-RU" sz="1300" dirty="0"/>
                        <a:t>с</a:t>
                      </a:r>
                      <a:r>
                        <a:rPr lang="ru-RU" sz="1300" spc="-25" dirty="0"/>
                        <a:t>хо</a:t>
                      </a:r>
                      <a:r>
                        <a:rPr lang="ru-RU" sz="1300" dirty="0"/>
                        <a:t>ды</a:t>
                      </a:r>
                      <a:r>
                        <a:rPr lang="ru-RU" sz="1300" spc="-15" dirty="0"/>
                        <a:t> </a:t>
                      </a:r>
                      <a:r>
                        <a:rPr lang="ru-RU" sz="1300" dirty="0"/>
                        <a:t>на</a:t>
                      </a:r>
                      <a:r>
                        <a:rPr lang="ru-RU" sz="1300" spc="-15" dirty="0"/>
                        <a:t> </a:t>
                      </a:r>
                      <a:r>
                        <a:rPr lang="ru-RU" sz="1300" dirty="0"/>
                        <a:t>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цион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л</a:t>
                      </a:r>
                      <a:r>
                        <a:rPr lang="ru-RU" sz="1300" spc="-10" dirty="0"/>
                        <a:t>ь</a:t>
                      </a:r>
                      <a:r>
                        <a:rPr lang="ru-RU" sz="1300" dirty="0"/>
                        <a:t>н</a:t>
                      </a:r>
                      <a:r>
                        <a:rPr lang="ru-RU" sz="1300" spc="-5" dirty="0"/>
                        <a:t>у</a:t>
                      </a:r>
                      <a:r>
                        <a:rPr lang="ru-RU" sz="1300" dirty="0"/>
                        <a:t>ю б</a:t>
                      </a:r>
                      <a:r>
                        <a:rPr lang="ru-RU" sz="1300" spc="-10" dirty="0"/>
                        <a:t>е</a:t>
                      </a:r>
                      <a:r>
                        <a:rPr lang="ru-RU" sz="1300" dirty="0"/>
                        <a:t>зо</a:t>
                      </a:r>
                      <a:r>
                        <a:rPr lang="ru-RU" sz="1300" spc="-5" dirty="0"/>
                        <a:t>па</a:t>
                      </a:r>
                      <a:r>
                        <a:rPr lang="ru-RU" sz="1300" dirty="0"/>
                        <a:t>с</a:t>
                      </a:r>
                      <a:r>
                        <a:rPr lang="ru-RU" sz="1300" spc="5" dirty="0"/>
                        <a:t>н</a:t>
                      </a:r>
                      <a:r>
                        <a:rPr lang="ru-RU" sz="1300" dirty="0"/>
                        <a:t>ость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20,28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17,62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16,82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92919">
                <a:tc>
                  <a:txBody>
                    <a:bodyPr/>
                    <a:lstStyle/>
                    <a:p>
                      <a:pPr marL="635" marR="90170">
                        <a:lnSpc>
                          <a:spcPct val="100000"/>
                        </a:lnSpc>
                      </a:pPr>
                      <a:r>
                        <a:rPr lang="ru-RU" sz="1300" dirty="0"/>
                        <a:t>в</a:t>
                      </a:r>
                      <a:r>
                        <a:rPr lang="ru-RU" sz="1300" spc="-15" dirty="0"/>
                        <a:t> </a:t>
                      </a:r>
                      <a:r>
                        <a:rPr lang="ru-RU" sz="1300" spc="-50" dirty="0"/>
                        <a:t>т</a:t>
                      </a:r>
                      <a:r>
                        <a:rPr lang="ru-RU" sz="1300" dirty="0"/>
                        <a:t>.ч.</a:t>
                      </a:r>
                      <a:r>
                        <a:rPr lang="ru-RU" sz="1300" spc="5" dirty="0"/>
                        <a:t> </a:t>
                      </a:r>
                      <a:r>
                        <a:rPr lang="ru-RU" sz="1300" dirty="0"/>
                        <a:t>защита</a:t>
                      </a:r>
                      <a:r>
                        <a:rPr lang="ru-RU" sz="1300" spc="-25" dirty="0"/>
                        <a:t> </a:t>
                      </a:r>
                      <a:r>
                        <a:rPr lang="ru-RU" sz="1300" dirty="0"/>
                        <a:t>н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с</a:t>
                      </a:r>
                      <a:r>
                        <a:rPr lang="ru-RU" sz="1300" spc="-30" dirty="0"/>
                        <a:t>е</a:t>
                      </a:r>
                      <a:r>
                        <a:rPr lang="ru-RU" sz="1300" dirty="0"/>
                        <a:t>л</a:t>
                      </a:r>
                      <a:r>
                        <a:rPr lang="ru-RU" sz="1300" spc="-5" dirty="0"/>
                        <a:t>е</a:t>
                      </a:r>
                      <a:r>
                        <a:rPr lang="ru-RU" sz="1300" dirty="0"/>
                        <a:t>ния</a:t>
                      </a:r>
                      <a:r>
                        <a:rPr lang="ru-RU" sz="1300" spc="-30" dirty="0"/>
                        <a:t> </a:t>
                      </a:r>
                      <a:r>
                        <a:rPr lang="ru-RU" sz="1300" dirty="0"/>
                        <a:t>и </a:t>
                      </a:r>
                      <a:r>
                        <a:rPr lang="ru-RU" sz="1300" spc="-15" dirty="0"/>
                        <a:t>т</a:t>
                      </a:r>
                      <a:r>
                        <a:rPr lang="ru-RU" sz="1300" spc="-5" dirty="0"/>
                        <a:t>е</a:t>
                      </a:r>
                      <a:r>
                        <a:rPr lang="ru-RU" sz="1300" dirty="0"/>
                        <a:t>рри</a:t>
                      </a:r>
                      <a:r>
                        <a:rPr lang="ru-RU" sz="1300" spc="-15" dirty="0"/>
                        <a:t>т</a:t>
                      </a:r>
                      <a:r>
                        <a:rPr lang="ru-RU" sz="1300" dirty="0"/>
                        <a:t>ории</a:t>
                      </a:r>
                      <a:r>
                        <a:rPr lang="ru-RU" sz="1300" spc="-30" dirty="0"/>
                        <a:t> </a:t>
                      </a:r>
                      <a:r>
                        <a:rPr lang="ru-RU" sz="1300" dirty="0"/>
                        <a:t>от</a:t>
                      </a:r>
                      <a:r>
                        <a:rPr lang="ru-RU" sz="1300" spc="-5" dirty="0"/>
                        <a:t> </a:t>
                      </a:r>
                      <a:r>
                        <a:rPr lang="ru-RU" sz="1300" dirty="0"/>
                        <a:t>чр</a:t>
                      </a:r>
                      <a:r>
                        <a:rPr lang="ru-RU" sz="1300" spc="-5" dirty="0"/>
                        <a:t>е</a:t>
                      </a:r>
                      <a:r>
                        <a:rPr lang="ru-RU" sz="1300" dirty="0"/>
                        <a:t>зв</a:t>
                      </a:r>
                      <a:r>
                        <a:rPr lang="ru-RU" sz="1300" spc="-5" dirty="0"/>
                        <a:t>ы</a:t>
                      </a:r>
                      <a:r>
                        <a:rPr lang="ru-RU" sz="1300" dirty="0"/>
                        <a:t>чай</a:t>
                      </a:r>
                      <a:r>
                        <a:rPr lang="ru-RU" sz="1300" spc="5" dirty="0"/>
                        <a:t>н</a:t>
                      </a:r>
                      <a:r>
                        <a:rPr lang="ru-RU" sz="1300" dirty="0"/>
                        <a:t>ых сит</a:t>
                      </a:r>
                      <a:r>
                        <a:rPr lang="ru-RU" sz="1300" spc="-5" dirty="0"/>
                        <a:t>уа</a:t>
                      </a:r>
                      <a:r>
                        <a:rPr lang="ru-RU" sz="1300" dirty="0"/>
                        <a:t>ций</a:t>
                      </a:r>
                      <a:r>
                        <a:rPr lang="ru-RU" sz="1300" spc="-40" dirty="0"/>
                        <a:t> </a:t>
                      </a:r>
                      <a:r>
                        <a:rPr lang="ru-RU" sz="1300" spc="-5" dirty="0"/>
                        <a:t>п</a:t>
                      </a:r>
                      <a:r>
                        <a:rPr lang="ru-RU" sz="1300" dirty="0"/>
                        <a:t>рир</a:t>
                      </a:r>
                      <a:r>
                        <a:rPr lang="ru-RU" sz="1300" spc="-25" dirty="0"/>
                        <a:t>о</a:t>
                      </a:r>
                      <a:r>
                        <a:rPr lang="ru-RU" sz="1300" dirty="0"/>
                        <a:t>дно</a:t>
                      </a:r>
                      <a:r>
                        <a:rPr lang="ru-RU" sz="1300" spc="-20" dirty="0"/>
                        <a:t>г</a:t>
                      </a:r>
                      <a:r>
                        <a:rPr lang="ru-RU" sz="1300" dirty="0"/>
                        <a:t>о</a:t>
                      </a:r>
                      <a:r>
                        <a:rPr lang="ru-RU" sz="1300" spc="-5" dirty="0"/>
                        <a:t> </a:t>
                      </a:r>
                      <a:r>
                        <a:rPr lang="ru-RU" sz="1300" dirty="0"/>
                        <a:t>и </a:t>
                      </a:r>
                      <a:r>
                        <a:rPr lang="ru-RU" sz="1300" spc="-15" dirty="0"/>
                        <a:t>т</a:t>
                      </a:r>
                      <a:r>
                        <a:rPr lang="ru-RU" sz="1300" spc="-20" dirty="0"/>
                        <a:t>е</a:t>
                      </a:r>
                      <a:r>
                        <a:rPr lang="ru-RU" sz="1300" dirty="0"/>
                        <a:t>х</a:t>
                      </a:r>
                      <a:r>
                        <a:rPr lang="ru-RU" sz="1300" spc="5" dirty="0"/>
                        <a:t>н</a:t>
                      </a:r>
                      <a:r>
                        <a:rPr lang="ru-RU" sz="1300" dirty="0"/>
                        <a:t>о</a:t>
                      </a:r>
                      <a:r>
                        <a:rPr lang="ru-RU" sz="1300" spc="-20" dirty="0"/>
                        <a:t>г</a:t>
                      </a:r>
                      <a:r>
                        <a:rPr lang="ru-RU" sz="1300" spc="-5" dirty="0"/>
                        <a:t>е</a:t>
                      </a:r>
                      <a:r>
                        <a:rPr lang="ru-RU" sz="1300" dirty="0"/>
                        <a:t>нно</a:t>
                      </a:r>
                      <a:r>
                        <a:rPr lang="ru-RU" sz="1300" spc="-20" dirty="0"/>
                        <a:t>г</a:t>
                      </a:r>
                      <a:r>
                        <a:rPr lang="ru-RU" sz="1300" dirty="0"/>
                        <a:t>о</a:t>
                      </a:r>
                      <a:r>
                        <a:rPr lang="ru-RU" sz="1300" spc="-20" dirty="0"/>
                        <a:t> </a:t>
                      </a:r>
                      <a:r>
                        <a:rPr lang="ru-RU" sz="1300" dirty="0"/>
                        <a:t>хар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spc="-10" dirty="0"/>
                        <a:t>к</a:t>
                      </a:r>
                      <a:r>
                        <a:rPr lang="ru-RU" sz="1300" spc="-15" dirty="0"/>
                        <a:t>т</a:t>
                      </a:r>
                      <a:r>
                        <a:rPr lang="ru-RU" sz="1300" spc="-5" dirty="0"/>
                        <a:t>е</a:t>
                      </a:r>
                      <a:r>
                        <a:rPr lang="ru-RU" sz="1300" dirty="0"/>
                        <a:t>р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, </a:t>
                      </a:r>
                      <a:r>
                        <a:rPr lang="ru-RU" sz="1300" spc="-10" dirty="0"/>
                        <a:t>г</a:t>
                      </a:r>
                      <a:r>
                        <a:rPr lang="ru-RU" sz="1300" dirty="0"/>
                        <a:t>р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жд</a:t>
                      </a:r>
                      <a:r>
                        <a:rPr lang="ru-RU" sz="1300" spc="-10" dirty="0"/>
                        <a:t>а</a:t>
                      </a:r>
                      <a:r>
                        <a:rPr lang="ru-RU" sz="1300" dirty="0"/>
                        <a:t>нс</a:t>
                      </a:r>
                      <a:r>
                        <a:rPr lang="ru-RU" sz="1300" spc="-20" dirty="0"/>
                        <a:t>к</a:t>
                      </a:r>
                      <a:r>
                        <a:rPr lang="ru-RU" sz="1300" spc="-5" dirty="0"/>
                        <a:t>а</a:t>
                      </a:r>
                      <a:r>
                        <a:rPr lang="ru-RU" sz="1300" dirty="0"/>
                        <a:t>я</a:t>
                      </a:r>
                      <a:r>
                        <a:rPr lang="ru-RU" sz="1300" spc="-20" dirty="0"/>
                        <a:t> </a:t>
                      </a:r>
                      <a:r>
                        <a:rPr lang="ru-RU" sz="1300" dirty="0"/>
                        <a:t>оборо</a:t>
                      </a:r>
                      <a:r>
                        <a:rPr lang="ru-RU" sz="1300" spc="5" dirty="0"/>
                        <a:t>н</a:t>
                      </a:r>
                      <a:r>
                        <a:rPr lang="ru-RU" sz="1300" dirty="0"/>
                        <a:t>а</a:t>
                      </a:r>
                      <a:endParaRPr lang="ru-RU" sz="1300" dirty="0">
                        <a:latin typeface="+mn-lt"/>
                        <a:cs typeface="Calibri"/>
                      </a:endParaRPr>
                    </a:p>
                  </a:txBody>
                  <a:tcPr marL="2318" marR="2318" marT="23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20,27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17,61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16,82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56032" y="395538"/>
            <a:ext cx="624141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РЕЗУЛЬТАТЫ ВЫРАВНИВАНИЯ БЮДЖЕТНОЙ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ОБЕСПЕЧЕННОСТИ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СЕЛЬСКИХ ПОСЕЛЕНИЙ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ЩЕРБИНОВСКОГО РАЙОНА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НА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2026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ГОД</a:t>
            </a:r>
            <a:endParaRPr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904" y="4716018"/>
            <a:ext cx="6200140" cy="2451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 indent="264795" algn="just">
              <a:lnSpc>
                <a:spcPct val="100000"/>
              </a:lnSpc>
            </a:pPr>
            <a:r>
              <a:rPr sz="1400" dirty="0" err="1">
                <a:latin typeface="Calibri"/>
                <a:cs typeface="Calibri"/>
              </a:rPr>
              <a:t>Превыше</a:t>
            </a:r>
            <a:r>
              <a:rPr sz="1400" spc="-10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ие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ма</a:t>
            </a:r>
            <a:r>
              <a:rPr sz="1400" spc="-20" dirty="0">
                <a:latin typeface="Calibri"/>
                <a:cs typeface="Calibri"/>
              </a:rPr>
              <a:t>к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ималь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ров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я 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б</a:t>
            </a:r>
            <a:r>
              <a:rPr sz="1400" spc="-45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ет</a:t>
            </a:r>
            <a:r>
              <a:rPr sz="1400" spc="-2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ой </a:t>
            </a:r>
            <a:r>
              <a:rPr sz="1400" spc="-75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обе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пече</a:t>
            </a:r>
            <a:r>
              <a:rPr sz="1400" spc="-10" dirty="0" err="1">
                <a:latin typeface="Calibri"/>
                <a:cs typeface="Calibri"/>
              </a:rPr>
              <a:t>нн</a:t>
            </a:r>
            <a:r>
              <a:rPr sz="1400" spc="10" dirty="0" err="1">
                <a:latin typeface="Calibri"/>
                <a:cs typeface="Calibri"/>
              </a:rPr>
              <a:t>о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ти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10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ад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ми</a:t>
            </a:r>
            <a:r>
              <a:rPr sz="1400" spc="-10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ималь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ым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до </a:t>
            </a:r>
            <a:r>
              <a:rPr sz="1400" dirty="0" err="1">
                <a:latin typeface="Calibri"/>
                <a:cs typeface="Calibri"/>
              </a:rPr>
              <a:t>вырав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ива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ия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lang="ru-RU" sz="1400" spc="-10" dirty="0" smtClean="0">
                <a:latin typeface="Calibri"/>
                <a:cs typeface="Calibri"/>
              </a:rPr>
              <a:t>7,23</a:t>
            </a:r>
            <a:r>
              <a:rPr sz="1400" spc="5" dirty="0" smtClean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раза,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после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вырав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ива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ия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lang="ru-RU" sz="1400" spc="-10" dirty="0" smtClean="0">
                <a:latin typeface="Calibri"/>
                <a:cs typeface="Calibri"/>
              </a:rPr>
              <a:t>6,2 </a:t>
            </a:r>
            <a:r>
              <a:rPr sz="1400" dirty="0" err="1">
                <a:latin typeface="Calibri"/>
                <a:cs typeface="Calibri"/>
              </a:rPr>
              <a:t>раза</a:t>
            </a:r>
            <a:r>
              <a:rPr sz="1400" dirty="0">
                <a:latin typeface="Calibri"/>
                <a:cs typeface="Calibri"/>
              </a:rPr>
              <a:t>.</a:t>
            </a:r>
            <a:r>
              <a:rPr lang="ru-RU" sz="1400" dirty="0">
                <a:latin typeface="Calibri"/>
                <a:cs typeface="Calibri"/>
              </a:rPr>
              <a:t> </a:t>
            </a:r>
          </a:p>
          <a:p>
            <a:pPr marL="12700" marR="5715" indent="264795" algn="just">
              <a:lnSpc>
                <a:spcPct val="100000"/>
              </a:lnSpc>
            </a:pPr>
            <a:r>
              <a:rPr sz="1400" dirty="0" err="1">
                <a:latin typeface="Calibri"/>
                <a:cs typeface="Calibri"/>
              </a:rPr>
              <a:t>С</a:t>
            </a:r>
            <a:r>
              <a:rPr sz="1400" spc="-15" dirty="0" err="1">
                <a:latin typeface="Calibri"/>
                <a:cs typeface="Calibri"/>
              </a:rPr>
              <a:t>т</a:t>
            </a:r>
            <a:r>
              <a:rPr sz="1400" dirty="0" err="1">
                <a:latin typeface="Calibri"/>
                <a:cs typeface="Calibri"/>
              </a:rPr>
              <a:t>епень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ра</a:t>
            </a:r>
            <a:r>
              <a:rPr sz="1400" spc="-10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5" dirty="0">
                <a:latin typeface="Calibri"/>
                <a:cs typeface="Calibri"/>
              </a:rPr>
              <a:t>н</a:t>
            </a:r>
            <a:r>
              <a:rPr sz="1400" spc="5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я </a:t>
            </a:r>
            <a:r>
              <a:rPr sz="1400" spc="-1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личия </a:t>
            </a:r>
            <a:r>
              <a:rPr sz="1400" spc="-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ж</a:t>
            </a:r>
            <a:r>
              <a:rPr sz="1400" spc="-1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у </a:t>
            </a:r>
            <a:r>
              <a:rPr sz="1400" spc="-1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аи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2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лее </a:t>
            </a:r>
            <a:r>
              <a:rPr sz="1400" spc="-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 </a:t>
            </a:r>
            <a:r>
              <a:rPr sz="1400" spc="-100" dirty="0">
                <a:latin typeface="Calibri"/>
                <a:cs typeface="Calibri"/>
              </a:rPr>
              <a:t> </a:t>
            </a:r>
            <a:r>
              <a:rPr sz="1400" spc="-10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аиме</a:t>
            </a:r>
            <a:r>
              <a:rPr sz="1400" spc="-5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ее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обе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пече</a:t>
            </a:r>
            <a:r>
              <a:rPr sz="1400" spc="-10" dirty="0" err="1">
                <a:latin typeface="Calibri"/>
                <a:cs typeface="Calibri"/>
              </a:rPr>
              <a:t>нн</a:t>
            </a:r>
            <a:r>
              <a:rPr sz="1400" dirty="0" err="1">
                <a:latin typeface="Calibri"/>
                <a:cs typeface="Calibri"/>
              </a:rPr>
              <a:t>ыми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95" dirty="0">
                <a:latin typeface="Calibri"/>
                <a:cs typeface="Calibri"/>
              </a:rPr>
              <a:t> 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spc="-25" dirty="0" err="1">
                <a:latin typeface="Calibri"/>
                <a:cs typeface="Calibri"/>
              </a:rPr>
              <a:t>е</a:t>
            </a:r>
            <a:r>
              <a:rPr sz="1400" dirty="0" err="1">
                <a:latin typeface="Calibri"/>
                <a:cs typeface="Calibri"/>
              </a:rPr>
              <a:t>ль</a:t>
            </a:r>
            <a:r>
              <a:rPr sz="1400" spc="5" dirty="0" err="1">
                <a:latin typeface="Calibri"/>
                <a:cs typeface="Calibri"/>
              </a:rPr>
              <a:t>с</a:t>
            </a:r>
            <a:r>
              <a:rPr sz="1400" spc="-5" dirty="0" err="1">
                <a:latin typeface="Calibri"/>
                <a:cs typeface="Calibri"/>
              </a:rPr>
              <a:t>к</a:t>
            </a:r>
            <a:r>
              <a:rPr sz="1400" dirty="0" err="1">
                <a:latin typeface="Calibri"/>
                <a:cs typeface="Calibri"/>
              </a:rPr>
              <a:t>и</a:t>
            </a:r>
            <a:r>
              <a:rPr sz="1400" spc="10" dirty="0" err="1">
                <a:latin typeface="Calibri"/>
                <a:cs typeface="Calibri"/>
              </a:rPr>
              <a:t>м</a:t>
            </a:r>
            <a:r>
              <a:rPr sz="1400" dirty="0" err="1">
                <a:latin typeface="Calibri"/>
                <a:cs typeface="Calibri"/>
              </a:rPr>
              <a:t>и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по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ле</a:t>
            </a:r>
            <a:r>
              <a:rPr sz="1400" spc="-10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</a:t>
            </a:r>
            <a:r>
              <a:rPr sz="1400" spc="-10" dirty="0" err="1">
                <a:latin typeface="Calibri"/>
                <a:cs typeface="Calibri"/>
              </a:rPr>
              <a:t>я</a:t>
            </a:r>
            <a:r>
              <a:rPr sz="1400" dirty="0" err="1">
                <a:latin typeface="Calibri"/>
                <a:cs typeface="Calibri"/>
              </a:rPr>
              <a:t>ми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овс</a:t>
            </a:r>
            <a:r>
              <a:rPr sz="1400" spc="-25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райо</a:t>
            </a:r>
            <a:r>
              <a:rPr sz="1400" spc="-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5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ле </a:t>
            </a:r>
            <a:r>
              <a:rPr sz="1400" dirty="0" err="1">
                <a:latin typeface="Calibri"/>
                <a:cs typeface="Calibri"/>
              </a:rPr>
              <a:t>ра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пр</a:t>
            </a:r>
            <a:r>
              <a:rPr sz="1400" spc="-10" dirty="0" err="1">
                <a:latin typeface="Calibri"/>
                <a:cs typeface="Calibri"/>
              </a:rPr>
              <a:t>е</a:t>
            </a:r>
            <a:r>
              <a:rPr sz="1400" spc="-15" dirty="0" err="1">
                <a:latin typeface="Calibri"/>
                <a:cs typeface="Calibri"/>
              </a:rPr>
              <a:t>д</a:t>
            </a:r>
            <a:r>
              <a:rPr sz="1400" spc="-25" dirty="0" err="1">
                <a:latin typeface="Calibri"/>
                <a:cs typeface="Calibri"/>
              </a:rPr>
              <a:t>е</a:t>
            </a:r>
            <a:r>
              <a:rPr sz="1400" dirty="0" err="1">
                <a:latin typeface="Calibri"/>
                <a:cs typeface="Calibri"/>
              </a:rPr>
              <a:t>ле</a:t>
            </a:r>
            <a:r>
              <a:rPr sz="1400" spc="-10" dirty="0" err="1">
                <a:latin typeface="Calibri"/>
                <a:cs typeface="Calibri"/>
              </a:rPr>
              <a:t>н</a:t>
            </a:r>
            <a:r>
              <a:rPr sz="1400" dirty="0" err="1">
                <a:latin typeface="Calibri"/>
                <a:cs typeface="Calibri"/>
              </a:rPr>
              <a:t>ия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5" dirty="0" err="1">
                <a:latin typeface="Calibri"/>
                <a:cs typeface="Calibri"/>
              </a:rPr>
              <a:t>д</a:t>
            </a:r>
            <a:r>
              <a:rPr sz="1400" spc="-10" dirty="0" err="1">
                <a:latin typeface="Calibri"/>
                <a:cs typeface="Calibri"/>
              </a:rPr>
              <a:t>о</a:t>
            </a:r>
            <a:r>
              <a:rPr sz="1400" dirty="0" err="1">
                <a:latin typeface="Calibri"/>
                <a:cs typeface="Calibri"/>
              </a:rPr>
              <a:t>таци</a:t>
            </a:r>
            <a:r>
              <a:rPr lang="ru-RU" sz="1400" dirty="0">
                <a:latin typeface="Calibri"/>
                <a:cs typeface="Calibri"/>
              </a:rPr>
              <a:t>и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5" dirty="0" err="1">
                <a:latin typeface="Calibri"/>
                <a:cs typeface="Calibri"/>
              </a:rPr>
              <a:t>с</a:t>
            </a:r>
            <a:r>
              <a:rPr sz="1400" dirty="0" err="1">
                <a:latin typeface="Calibri"/>
                <a:cs typeface="Calibri"/>
              </a:rPr>
              <a:t>остави</a:t>
            </a:r>
            <a:r>
              <a:rPr lang="ru-RU" sz="1400" dirty="0">
                <a:latin typeface="Calibri"/>
                <a:cs typeface="Calibri"/>
              </a:rPr>
              <a:t>т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lang="ru-RU" sz="1400" dirty="0" smtClean="0">
                <a:latin typeface="Calibri"/>
                <a:cs typeface="Calibri"/>
              </a:rPr>
              <a:t>1,17 </a:t>
            </a:r>
            <a:r>
              <a:rPr sz="1400" dirty="0" err="1">
                <a:latin typeface="Calibri"/>
                <a:cs typeface="Calibri"/>
              </a:rPr>
              <a:t>ра</a:t>
            </a:r>
            <a:r>
              <a:rPr sz="1400" spc="-5" dirty="0" err="1">
                <a:latin typeface="Calibri"/>
                <a:cs typeface="Calibri"/>
              </a:rPr>
              <a:t>з</a:t>
            </a:r>
            <a:r>
              <a:rPr sz="1400" dirty="0" err="1">
                <a:latin typeface="Calibri"/>
                <a:cs typeface="Calibri"/>
              </a:rPr>
              <a:t>а</a:t>
            </a:r>
            <a:r>
              <a:rPr sz="1400" dirty="0">
                <a:latin typeface="Calibri"/>
                <a:cs typeface="Calibri"/>
              </a:rPr>
              <a:t>.</a:t>
            </a:r>
            <a:endParaRPr lang="ru-RU" sz="1400" dirty="0">
              <a:latin typeface="Calibri"/>
              <a:cs typeface="Calibri"/>
            </a:endParaRPr>
          </a:p>
          <a:p>
            <a:pPr marL="12700" marR="5715" indent="264795" algn="just">
              <a:lnSpc>
                <a:spcPct val="100000"/>
              </a:lnSpc>
            </a:pPr>
            <a:endParaRPr lang="ru-RU"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2065" marR="5080" indent="-1270" algn="ctr"/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МУНИЦИПАЛЬНЫЙ ДОЛГ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065" marR="5080" indent="-1270" algn="ctr"/>
            <a:r>
              <a:rPr sz="20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СТРУКТУРА МУНИЦИПАЛЬНОГО ДОЛГА ЩЕРБИНОВСКОГО РАЙОНА</a:t>
            </a:r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106373"/>
              </p:ext>
            </p:extLst>
          </p:nvPr>
        </p:nvGraphicFramePr>
        <p:xfrm>
          <a:off x="333466" y="1475659"/>
          <a:ext cx="6286544" cy="3026663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6218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3236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323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06247">
                <a:tc>
                  <a:txBody>
                    <a:bodyPr/>
                    <a:lstStyle/>
                    <a:p>
                      <a:pPr marL="290195" marR="283845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сельского поселения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0195" marR="28384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Б</a:t>
                      </a:r>
                      <a:r>
                        <a:rPr sz="1200" spc="-30" dirty="0">
                          <a:solidFill>
                            <a:schemeClr val="tx1"/>
                          </a:solidFill>
                        </a:rPr>
                        <a:t>ю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200" spc="-25" dirty="0">
                          <a:solidFill>
                            <a:schemeClr val="tx1"/>
                          </a:solidFill>
                        </a:rPr>
                        <a:t>ж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тн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я обес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ченность</a:t>
                      </a:r>
                      <a:r>
                        <a:rPr sz="1200" spc="-4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200" spc="-15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о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ыр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ни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ния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3515" marR="175260" indent="-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Б</a:t>
                      </a:r>
                      <a:r>
                        <a:rPr sz="1200" spc="-30" dirty="0">
                          <a:solidFill>
                            <a:schemeClr val="tx1"/>
                          </a:solidFill>
                        </a:rPr>
                        <a:t>ю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200" spc="-25" dirty="0">
                          <a:solidFill>
                            <a:schemeClr val="tx1"/>
                          </a:solidFill>
                        </a:rPr>
                        <a:t>ж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тн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я обес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ченность</a:t>
                      </a:r>
                      <a:r>
                        <a:rPr sz="1200" spc="-4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осле 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ыр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ни</a:t>
                      </a:r>
                      <a:r>
                        <a:rPr sz="12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2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ния</a:t>
                      </a:r>
                      <a:endParaRPr sz="12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500" spc="-125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фиро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ое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0,30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0,35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6892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Ейс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р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еп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нс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ое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0,37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0,38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Екатериновское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0,61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0,61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Ни</a:t>
                      </a:r>
                      <a:r>
                        <a:rPr lang="ru-RU" sz="15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lang="ru-RU" sz="1500" spc="-25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lang="ru-RU" sz="1500" spc="-5" dirty="0">
                          <a:solidFill>
                            <a:schemeClr val="tx1"/>
                          </a:solidFill>
                        </a:rPr>
                        <a:t>ае</a:t>
                      </a:r>
                      <a:r>
                        <a:rPr lang="ru-RU" sz="1500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lang="ru-RU" sz="15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0,62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0,62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Новощербиновское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0,78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0,78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Старощербиновское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2,17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2,17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Шабельское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0,66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0,66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6893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lang="ru-RU" sz="1500" dirty="0" err="1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Щербиновское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0,30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0,35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709792"/>
              </p:ext>
            </p:extLst>
          </p:nvPr>
        </p:nvGraphicFramePr>
        <p:xfrm>
          <a:off x="786672" y="7167970"/>
          <a:ext cx="5666664" cy="151073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9230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17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1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2793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1500" dirty="0"/>
                        <a:t>Н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им</a:t>
                      </a:r>
                      <a:r>
                        <a:rPr sz="1500" spc="-10" dirty="0"/>
                        <a:t>е</a:t>
                      </a:r>
                      <a:r>
                        <a:rPr sz="1500" dirty="0"/>
                        <a:t>но</a:t>
                      </a:r>
                      <a:r>
                        <a:rPr sz="1500" spc="-5" dirty="0"/>
                        <a:t>ва</a:t>
                      </a:r>
                      <a:r>
                        <a:rPr sz="1500" dirty="0"/>
                        <a:t>ние</a:t>
                      </a:r>
                      <a:r>
                        <a:rPr sz="1500" spc="-50" dirty="0"/>
                        <a:t> </a:t>
                      </a:r>
                      <a:r>
                        <a:rPr sz="1500" spc="-5" dirty="0"/>
                        <a:t>п</a:t>
                      </a:r>
                      <a:r>
                        <a:rPr sz="1500" dirty="0"/>
                        <a:t>о</a:t>
                      </a:r>
                      <a:r>
                        <a:rPr sz="1500" spc="-20" dirty="0"/>
                        <a:t>к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за</a:t>
                      </a:r>
                      <a:r>
                        <a:rPr sz="1500" spc="-15" dirty="0"/>
                        <a:t>т</a:t>
                      </a:r>
                      <a:r>
                        <a:rPr sz="1500" spc="-30" dirty="0"/>
                        <a:t>е</a:t>
                      </a:r>
                      <a:r>
                        <a:rPr sz="1500" dirty="0"/>
                        <a:t>ля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588" indent="0" algn="ctr">
                        <a:lnSpc>
                          <a:spcPct val="100000"/>
                        </a:lnSpc>
                      </a:pPr>
                      <a:r>
                        <a:rPr sz="1500" dirty="0"/>
                        <a:t>2</a:t>
                      </a:r>
                      <a:r>
                        <a:rPr sz="1500" spc="5" dirty="0"/>
                        <a:t>0</a:t>
                      </a:r>
                      <a:r>
                        <a:rPr lang="ru-RU" sz="1500" spc="0" dirty="0" smtClean="0"/>
                        <a:t>25</a:t>
                      </a:r>
                      <a:r>
                        <a:rPr lang="ru-RU" sz="1500" spc="5" baseline="0" dirty="0" smtClean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588" indent="0" algn="ctr">
                        <a:lnSpc>
                          <a:spcPct val="100000"/>
                        </a:lnSpc>
                        <a:tabLst/>
                      </a:pPr>
                      <a:r>
                        <a:rPr sz="1500" dirty="0"/>
                        <a:t>2</a:t>
                      </a:r>
                      <a:r>
                        <a:rPr sz="1500" spc="5" dirty="0"/>
                        <a:t>0</a:t>
                      </a:r>
                      <a:r>
                        <a:rPr lang="ru-RU" sz="1500" spc="0" dirty="0" smtClean="0"/>
                        <a:t>26</a:t>
                      </a:r>
                      <a:r>
                        <a:rPr lang="ru-RU" sz="1500" spc="5" baseline="0" dirty="0" smtClean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9429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500" dirty="0"/>
                        <a:t>Б</a:t>
                      </a:r>
                      <a:r>
                        <a:rPr sz="1500" spc="-30" dirty="0"/>
                        <a:t>ю</a:t>
                      </a:r>
                      <a:r>
                        <a:rPr sz="1500" dirty="0"/>
                        <a:t>д</a:t>
                      </a:r>
                      <a:r>
                        <a:rPr sz="1500" spc="-25" dirty="0"/>
                        <a:t>ж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тные</a:t>
                      </a:r>
                      <a:r>
                        <a:rPr sz="1500" spc="-40" dirty="0"/>
                        <a:t> </a:t>
                      </a:r>
                      <a:r>
                        <a:rPr sz="1500" spc="-10" dirty="0"/>
                        <a:t>к</a:t>
                      </a:r>
                      <a:r>
                        <a:rPr sz="1500" dirty="0"/>
                        <a:t>р</a:t>
                      </a:r>
                      <a:r>
                        <a:rPr sz="1500" spc="-20" dirty="0"/>
                        <a:t>е</a:t>
                      </a:r>
                      <a:r>
                        <a:rPr sz="1500" dirty="0"/>
                        <a:t>диты,</a:t>
                      </a:r>
                      <a:r>
                        <a:rPr sz="1500" spc="-20" dirty="0"/>
                        <a:t> </a:t>
                      </a:r>
                      <a:r>
                        <a:rPr sz="1500" dirty="0"/>
                        <a:t>мл</a:t>
                      </a:r>
                      <a:r>
                        <a:rPr sz="1500" spc="5" dirty="0"/>
                        <a:t>н</a:t>
                      </a:r>
                      <a:r>
                        <a:rPr sz="1500" dirty="0"/>
                        <a:t>.</a:t>
                      </a:r>
                      <a:r>
                        <a:rPr sz="1500" spc="-10" dirty="0"/>
                        <a:t>р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б.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34,0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34,8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3948">
                <a:tc>
                  <a:txBody>
                    <a:bodyPr/>
                    <a:lstStyle/>
                    <a:p>
                      <a:pPr marL="1270" marR="379730">
                        <a:lnSpc>
                          <a:spcPct val="100000"/>
                        </a:lnSpc>
                      </a:pPr>
                      <a:r>
                        <a:rPr sz="1500" dirty="0"/>
                        <a:t>Р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с</a:t>
                      </a:r>
                      <a:r>
                        <a:rPr sz="1500" spc="-25" dirty="0"/>
                        <a:t>хо</a:t>
                      </a:r>
                      <a:r>
                        <a:rPr sz="1500" dirty="0"/>
                        <a:t>ды</a:t>
                      </a:r>
                      <a:r>
                        <a:rPr sz="1500" spc="-15" dirty="0"/>
                        <a:t> </a:t>
                      </a:r>
                      <a:r>
                        <a:rPr sz="1500" dirty="0"/>
                        <a:t>на</a:t>
                      </a:r>
                      <a:r>
                        <a:rPr sz="1500" spc="-15" dirty="0"/>
                        <a:t> </a:t>
                      </a:r>
                      <a:r>
                        <a:rPr sz="1500" dirty="0"/>
                        <a:t>обс</a:t>
                      </a:r>
                      <a:r>
                        <a:rPr sz="1500" spc="5" dirty="0"/>
                        <a:t>л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жи</a:t>
                      </a:r>
                      <a:r>
                        <a:rPr sz="1500" spc="-10" dirty="0"/>
                        <a:t>в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ние </a:t>
                      </a:r>
                      <a:r>
                        <a:rPr sz="1500" spc="-20" dirty="0"/>
                        <a:t>м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ницип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л</a:t>
                      </a:r>
                      <a:r>
                        <a:rPr sz="1500" spc="-10" dirty="0"/>
                        <a:t>ьн</a:t>
                      </a:r>
                      <a:r>
                        <a:rPr sz="1500" dirty="0"/>
                        <a:t>о</a:t>
                      </a:r>
                      <a:r>
                        <a:rPr sz="1500" spc="-20" dirty="0"/>
                        <a:t>г</a:t>
                      </a:r>
                      <a:r>
                        <a:rPr sz="1500" dirty="0"/>
                        <a:t>о</a:t>
                      </a:r>
                      <a:r>
                        <a:rPr sz="1500" spc="-30" dirty="0"/>
                        <a:t> </a:t>
                      </a:r>
                      <a:r>
                        <a:rPr sz="1500" spc="-15" dirty="0"/>
                        <a:t>д</a:t>
                      </a:r>
                      <a:r>
                        <a:rPr sz="1500" spc="-25" dirty="0"/>
                        <a:t>о</a:t>
                      </a:r>
                      <a:r>
                        <a:rPr sz="1500" dirty="0"/>
                        <a:t>л</a:t>
                      </a:r>
                      <a:r>
                        <a:rPr sz="1500" spc="-10" dirty="0"/>
                        <a:t>г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,</a:t>
                      </a:r>
                      <a:r>
                        <a:rPr sz="1500" spc="5" dirty="0"/>
                        <a:t> </a:t>
                      </a:r>
                      <a:r>
                        <a:rPr sz="1500" dirty="0"/>
                        <a:t>мл</a:t>
                      </a:r>
                      <a:r>
                        <a:rPr sz="1500" spc="5" dirty="0"/>
                        <a:t>н</a:t>
                      </a:r>
                      <a:r>
                        <a:rPr sz="1500" dirty="0"/>
                        <a:t>.</a:t>
                      </a:r>
                      <a:r>
                        <a:rPr sz="1500" spc="-10" dirty="0"/>
                        <a:t>р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б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0,03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0,03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9429"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</a:pPr>
                      <a:r>
                        <a:rPr sz="1500" spc="-20" dirty="0"/>
                        <a:t>Д</a:t>
                      </a:r>
                      <a:r>
                        <a:rPr sz="1500" spc="-25" dirty="0"/>
                        <a:t>о</a:t>
                      </a:r>
                      <a:r>
                        <a:rPr sz="1500" dirty="0"/>
                        <a:t>л</a:t>
                      </a:r>
                      <a:r>
                        <a:rPr sz="1500" spc="-20" dirty="0"/>
                        <a:t>г</a:t>
                      </a:r>
                      <a:r>
                        <a:rPr sz="1500" dirty="0"/>
                        <a:t>о</a:t>
                      </a:r>
                      <a:r>
                        <a:rPr sz="1500" spc="-5" dirty="0"/>
                        <a:t>ва</a:t>
                      </a:r>
                      <a:r>
                        <a:rPr sz="1500" dirty="0"/>
                        <a:t>я</a:t>
                      </a:r>
                      <a:r>
                        <a:rPr sz="1500" spc="5" dirty="0"/>
                        <a:t> </a:t>
                      </a:r>
                      <a:r>
                        <a:rPr sz="1500" dirty="0"/>
                        <a:t>н</a:t>
                      </a:r>
                      <a:r>
                        <a:rPr sz="1500" spc="-5" dirty="0"/>
                        <a:t>а</a:t>
                      </a:r>
                      <a:r>
                        <a:rPr sz="1500" spc="-10" dirty="0"/>
                        <a:t>гр</a:t>
                      </a:r>
                      <a:r>
                        <a:rPr sz="1500" spc="-5" dirty="0"/>
                        <a:t>у</a:t>
                      </a:r>
                      <a:r>
                        <a:rPr sz="1500" dirty="0"/>
                        <a:t>з</a:t>
                      </a:r>
                      <a:r>
                        <a:rPr sz="1500" spc="-15" dirty="0"/>
                        <a:t>к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,</a:t>
                      </a:r>
                      <a:r>
                        <a:rPr sz="1500" spc="-5" dirty="0"/>
                        <a:t> </a:t>
                      </a:r>
                      <a:r>
                        <a:rPr sz="1500" dirty="0"/>
                        <a:t>%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9,6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9,6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0936" y="2"/>
            <a:ext cx="406908" cy="306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05273" y="644654"/>
            <a:ext cx="676655" cy="1005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1791" y="987552"/>
            <a:ext cx="5742432" cy="81473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6081" y="288038"/>
            <a:ext cx="0" cy="718185"/>
          </a:xfrm>
          <a:custGeom>
            <a:avLst/>
            <a:gdLst/>
            <a:ahLst/>
            <a:cxnLst/>
            <a:rect l="l" t="t" r="r" b="b"/>
            <a:pathLst>
              <a:path h="718185">
                <a:moveTo>
                  <a:pt x="0" y="717804"/>
                </a:moveTo>
                <a:lnTo>
                  <a:pt x="0" y="0"/>
                </a:lnTo>
              </a:path>
            </a:pathLst>
          </a:custGeom>
          <a:ln w="27432">
            <a:solidFill>
              <a:srgbClr val="97B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96644" y="522723"/>
            <a:ext cx="1209675" cy="330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50" i="1" spc="-120" dirty="0">
                <a:solidFill>
                  <a:srgbClr val="5799C8"/>
                </a:solidFill>
                <a:latin typeface="Courier New"/>
                <a:cs typeface="Courier New"/>
              </a:rPr>
              <a:t>A</a:t>
            </a:r>
            <a:r>
              <a:rPr sz="2150" i="1" spc="-20" dirty="0">
                <a:solidFill>
                  <a:srgbClr val="5799C8"/>
                </a:solidFill>
                <a:latin typeface="Courier New"/>
                <a:cs typeface="Courier New"/>
              </a:rPr>
              <a:t>3</a:t>
            </a:r>
            <a:r>
              <a:rPr sz="2150" i="1" spc="-290" dirty="0">
                <a:solidFill>
                  <a:srgbClr val="5799C8"/>
                </a:solidFill>
                <a:latin typeface="Courier New"/>
                <a:cs typeface="Courier New"/>
              </a:rPr>
              <a:t>0</a:t>
            </a:r>
            <a:r>
              <a:rPr sz="2150" i="1" dirty="0">
                <a:solidFill>
                  <a:srgbClr val="5799C8"/>
                </a:solidFill>
                <a:latin typeface="Courier New"/>
                <a:cs typeface="Courier New"/>
              </a:rPr>
              <a:t>B</a:t>
            </a:r>
            <a:r>
              <a:rPr sz="2150" i="1" spc="-290" dirty="0">
                <a:solidFill>
                  <a:srgbClr val="5799C8"/>
                </a:solidFill>
                <a:latin typeface="Courier New"/>
                <a:cs typeface="Courier New"/>
              </a:rPr>
              <a:t>C</a:t>
            </a:r>
            <a:r>
              <a:rPr sz="2150" i="1" spc="-105" dirty="0">
                <a:solidFill>
                  <a:srgbClr val="5799C8"/>
                </a:solidFill>
                <a:latin typeface="Courier New"/>
                <a:cs typeface="Courier New"/>
              </a:rPr>
              <a:t>KOE</a:t>
            </a:r>
            <a:endParaRPr sz="215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00933" y="527295"/>
            <a:ext cx="660400" cy="330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50" i="1" dirty="0">
                <a:solidFill>
                  <a:srgbClr val="5799C8"/>
                </a:solidFill>
                <a:latin typeface="Courier New"/>
                <a:cs typeface="Courier New"/>
              </a:rPr>
              <a:t>M</a:t>
            </a:r>
            <a:r>
              <a:rPr sz="2150" i="1" spc="80" dirty="0">
                <a:solidFill>
                  <a:srgbClr val="5799C8"/>
                </a:solidFill>
                <a:latin typeface="Courier New"/>
                <a:cs typeface="Courier New"/>
              </a:rPr>
              <a:t>O</a:t>
            </a:r>
            <a:r>
              <a:rPr sz="2150" i="1" spc="-215" dirty="0">
                <a:solidFill>
                  <a:srgbClr val="5799C8"/>
                </a:solidFill>
                <a:latin typeface="Courier New"/>
                <a:cs typeface="Courier New"/>
              </a:rPr>
              <a:t>P</a:t>
            </a:r>
            <a:r>
              <a:rPr sz="2150" i="1" spc="-40" dirty="0">
                <a:solidFill>
                  <a:srgbClr val="5799C8"/>
                </a:solidFill>
                <a:latin typeface="Courier New"/>
                <a:cs typeface="Courier New"/>
              </a:rPr>
              <a:t>E</a:t>
            </a:r>
            <a:endParaRPr sz="2150">
              <a:latin typeface="Courier New"/>
              <a:cs typeface="Courier Ne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25127" y="686277"/>
            <a:ext cx="171450" cy="295911"/>
          </a:xfrm>
          <a:custGeom>
            <a:avLst/>
            <a:gdLst/>
            <a:ahLst/>
            <a:cxnLst/>
            <a:rect l="l" t="t" r="r" b="b"/>
            <a:pathLst>
              <a:path w="171450" h="295909">
                <a:moveTo>
                  <a:pt x="0" y="0"/>
                </a:moveTo>
                <a:lnTo>
                  <a:pt x="170947" y="0"/>
                </a:lnTo>
                <a:lnTo>
                  <a:pt x="170947" y="295718"/>
                </a:lnTo>
                <a:lnTo>
                  <a:pt x="0" y="295718"/>
                </a:lnTo>
                <a:lnTo>
                  <a:pt x="0" y="0"/>
                </a:lnTo>
                <a:close/>
              </a:path>
            </a:pathLst>
          </a:custGeom>
          <a:solidFill>
            <a:srgbClr val="E1E9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32652" y="717035"/>
            <a:ext cx="1905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50" spc="160" dirty="0">
                <a:solidFill>
                  <a:srgbClr val="ACB5A8"/>
                </a:solidFill>
                <a:latin typeface="Arial"/>
                <a:cs typeface="Arial"/>
              </a:rPr>
              <a:t>..</a:t>
            </a:r>
            <a:endParaRPr sz="1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86127" y="214261"/>
            <a:ext cx="714375" cy="892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4663" y="1475656"/>
            <a:ext cx="6120681" cy="48705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215" algn="ctr">
              <a:lnSpc>
                <a:spcPct val="100000"/>
              </a:lnSpc>
            </a:pPr>
            <a:r>
              <a:rPr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/>
                <a:cs typeface="Calibri"/>
              </a:rPr>
              <a:t>УВАЖАЕМЫЕ ЩЕРБИНОВЦЫ!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/>
              <a:cs typeface="Calibri"/>
            </a:endParaRPr>
          </a:p>
          <a:p>
            <a:pPr marL="69215" algn="ctr">
              <a:lnSpc>
                <a:spcPct val="100000"/>
              </a:lnSpc>
            </a:pPr>
            <a:endParaRPr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8255" indent="358140" algn="just">
              <a:lnSpc>
                <a:spcPct val="100000"/>
              </a:lnSpc>
              <a:spcBef>
                <a:spcPts val="1115"/>
              </a:spcBef>
            </a:pPr>
            <a:r>
              <a:rPr sz="1600" spc="-10" dirty="0">
                <a:latin typeface="Calibri"/>
                <a:cs typeface="Calibri"/>
              </a:rPr>
              <a:t>Пе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вами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25" dirty="0">
                <a:latin typeface="Calibri"/>
                <a:cs typeface="Calibri"/>
              </a:rPr>
              <a:t>з</a:t>
            </a:r>
            <a:r>
              <a:rPr sz="1600" spc="-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ание,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к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5" dirty="0">
                <a:latin typeface="Calibri"/>
                <a:cs typeface="Calibri"/>
              </a:rPr>
              <a:t>о</a:t>
            </a:r>
            <a:r>
              <a:rPr sz="1600" spc="-15" dirty="0">
                <a:latin typeface="Calibri"/>
                <a:cs typeface="Calibri"/>
              </a:rPr>
              <a:t>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</a:t>
            </a:r>
            <a:r>
              <a:rPr sz="1600" spc="-20" dirty="0">
                <a:latin typeface="Calibri"/>
                <a:cs typeface="Calibri"/>
              </a:rPr>
              <a:t>р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35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ос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-20" dirty="0">
                <a:latin typeface="Calibri"/>
                <a:cs typeface="Calibri"/>
              </a:rPr>
              <a:t>п</a:t>
            </a:r>
            <a:r>
              <a:rPr sz="1600" spc="-5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ф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р</a:t>
            </a:r>
            <a:r>
              <a:rPr sz="1600" spc="-10" dirty="0">
                <a:latin typeface="Calibri"/>
                <a:cs typeface="Calibri"/>
              </a:rPr>
              <a:t>ме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тра</a:t>
            </a:r>
            <a:r>
              <a:rPr sz="1600" spc="-35" dirty="0">
                <a:latin typeface="Calibri"/>
                <a:cs typeface="Calibri"/>
              </a:rPr>
              <a:t>ж</a:t>
            </a:r>
            <a:r>
              <a:rPr sz="1600" spc="-10" dirty="0">
                <a:latin typeface="Calibri"/>
                <a:cs typeface="Calibri"/>
              </a:rPr>
              <a:t>ены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пара</a:t>
            </a:r>
            <a:r>
              <a:rPr sz="1600" spc="-5" dirty="0">
                <a:latin typeface="Calibri"/>
                <a:cs typeface="Calibri"/>
              </a:rPr>
              <a:t>м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тры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10" dirty="0">
                <a:latin typeface="Calibri"/>
                <a:cs typeface="Calibri"/>
              </a:rPr>
              <a:t> б</a:t>
            </a:r>
            <a:r>
              <a:rPr sz="1600" spc="-65" dirty="0">
                <a:latin typeface="Calibri"/>
                <a:cs typeface="Calibri"/>
              </a:rPr>
              <a:t>ю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25" dirty="0">
                <a:latin typeface="Calibri"/>
                <a:cs typeface="Calibri"/>
              </a:rPr>
              <a:t>же</a:t>
            </a:r>
            <a:r>
              <a:rPr sz="1600" spc="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м</a:t>
            </a:r>
            <a:r>
              <a:rPr sz="1600" spc="-10" dirty="0">
                <a:latin typeface="Calibri"/>
                <a:cs typeface="Calibri"/>
              </a:rPr>
              <a:t>у</a:t>
            </a:r>
            <a:r>
              <a:rPr sz="1600" spc="-15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иц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паль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-25" dirty="0">
                <a:latin typeface="Calibri"/>
                <a:cs typeface="Calibri"/>
              </a:rPr>
              <a:t>г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   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обра</a:t>
            </a:r>
            <a:r>
              <a:rPr sz="1600" spc="-5" dirty="0">
                <a:latin typeface="Calibri"/>
                <a:cs typeface="Calibri"/>
              </a:rPr>
              <a:t>з</a:t>
            </a:r>
            <a:r>
              <a:rPr sz="1600" spc="-10" dirty="0">
                <a:latin typeface="Calibri"/>
                <a:cs typeface="Calibri"/>
              </a:rPr>
              <a:t>ован</a:t>
            </a:r>
            <a:r>
              <a:rPr sz="1600" spc="-25" dirty="0">
                <a:latin typeface="Calibri"/>
                <a:cs typeface="Calibri"/>
              </a:rPr>
              <a:t>и</a:t>
            </a:r>
            <a:r>
              <a:rPr sz="1600" spc="-10" dirty="0">
                <a:latin typeface="Calibri"/>
                <a:cs typeface="Calibri"/>
              </a:rPr>
              <a:t>я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Щ</a:t>
            </a:r>
            <a:r>
              <a:rPr sz="1600" spc="-10" dirty="0">
                <a:latin typeface="Calibri"/>
                <a:cs typeface="Calibri"/>
              </a:rPr>
              <a:t>ербиновский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район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 err="1">
                <a:latin typeface="Calibri"/>
                <a:cs typeface="Calibri"/>
              </a:rPr>
              <a:t>н</a:t>
            </a:r>
            <a:r>
              <a:rPr sz="1600" spc="-10" dirty="0" err="1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20</a:t>
            </a:r>
            <a:r>
              <a:rPr lang="ru-RU" sz="1600" spc="-15" dirty="0">
                <a:latin typeface="Calibri"/>
                <a:cs typeface="Calibri"/>
              </a:rPr>
              <a:t>26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lang="ru-RU" sz="1600" spc="-10" dirty="0">
                <a:latin typeface="Calibri"/>
                <a:cs typeface="Calibri"/>
              </a:rPr>
              <a:t>год и на плановый период 2027 и 2028 годов.</a:t>
            </a:r>
            <a:endParaRPr sz="1600" dirty="0">
              <a:latin typeface="Calibri"/>
              <a:cs typeface="Calibri"/>
            </a:endParaRPr>
          </a:p>
          <a:p>
            <a:pPr marL="12700" marR="5080" indent="358140" algn="just">
              <a:lnSpc>
                <a:spcPct val="100000"/>
              </a:lnSpc>
              <a:spcBef>
                <a:spcPts val="990"/>
              </a:spcBef>
            </a:pPr>
            <a:r>
              <a:rPr sz="1600" spc="-10" dirty="0">
                <a:latin typeface="Calibri"/>
                <a:cs typeface="Calibri"/>
              </a:rPr>
              <a:t>Б</a:t>
            </a:r>
            <a:r>
              <a:rPr sz="1600" spc="-65" dirty="0">
                <a:latin typeface="Calibri"/>
                <a:cs typeface="Calibri"/>
              </a:rPr>
              <a:t>ю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40" dirty="0">
                <a:latin typeface="Calibri"/>
                <a:cs typeface="Calibri"/>
              </a:rPr>
              <a:t>ж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т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5" dirty="0">
                <a:latin typeface="Calibri"/>
                <a:cs typeface="Calibri"/>
              </a:rPr>
              <a:t>л</a:t>
            </a:r>
            <a:r>
              <a:rPr sz="1600" spc="-10" dirty="0">
                <a:latin typeface="Calibri"/>
                <a:cs typeface="Calibri"/>
              </a:rPr>
              <a:t>я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граждан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–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ок</a:t>
            </a:r>
            <a:r>
              <a:rPr sz="1600" spc="-25" dirty="0">
                <a:latin typeface="Calibri"/>
                <a:cs typeface="Calibri"/>
              </a:rPr>
              <a:t>у</a:t>
            </a:r>
            <a:r>
              <a:rPr sz="1600" spc="-5" dirty="0">
                <a:latin typeface="Calibri"/>
                <a:cs typeface="Calibri"/>
              </a:rPr>
              <a:t>ме</a:t>
            </a:r>
            <a:r>
              <a:rPr sz="1600" spc="-10" dirty="0">
                <a:latin typeface="Calibri"/>
                <a:cs typeface="Calibri"/>
              </a:rPr>
              <a:t>нт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(анали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ич</a:t>
            </a:r>
            <a:r>
              <a:rPr sz="1600" spc="-2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ский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материал), разра</a:t>
            </a:r>
            <a:r>
              <a:rPr sz="1600" spc="-20" dirty="0">
                <a:latin typeface="Calibri"/>
                <a:cs typeface="Calibri"/>
              </a:rPr>
              <a:t>б</a:t>
            </a:r>
            <a:r>
              <a:rPr sz="1600" spc="-10" dirty="0">
                <a:latin typeface="Calibri"/>
                <a:cs typeface="Calibri"/>
              </a:rPr>
              <a:t>а</a:t>
            </a:r>
            <a:r>
              <a:rPr sz="1600" spc="-5" dirty="0">
                <a:latin typeface="Calibri"/>
                <a:cs typeface="Calibri"/>
              </a:rPr>
              <a:t>т</a:t>
            </a:r>
            <a:r>
              <a:rPr sz="1600" spc="-25" dirty="0">
                <a:latin typeface="Calibri"/>
                <a:cs typeface="Calibri"/>
              </a:rPr>
              <a:t>ы</a:t>
            </a:r>
            <a:r>
              <a:rPr sz="1600" spc="-10" dirty="0">
                <a:latin typeface="Calibri"/>
                <a:cs typeface="Calibri"/>
              </a:rPr>
              <a:t>ва</a:t>
            </a:r>
            <a:r>
              <a:rPr sz="1600" spc="-25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мый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</a:t>
            </a:r>
            <a:r>
              <a:rPr sz="1600" spc="-20" dirty="0">
                <a:latin typeface="Calibri"/>
                <a:cs typeface="Calibri"/>
              </a:rPr>
              <a:t>у</a:t>
            </a:r>
            <a:r>
              <a:rPr sz="1600" spc="-35" dirty="0">
                <a:latin typeface="Calibri"/>
                <a:cs typeface="Calibri"/>
              </a:rPr>
              <a:t>б</a:t>
            </a:r>
            <a:r>
              <a:rPr sz="1600" spc="-10" dirty="0">
                <a:latin typeface="Calibri"/>
                <a:cs typeface="Calibri"/>
              </a:rPr>
              <a:t>лик</a:t>
            </a:r>
            <a:r>
              <a:rPr sz="1600" spc="-25" dirty="0">
                <a:latin typeface="Calibri"/>
                <a:cs typeface="Calibri"/>
              </a:rPr>
              <a:t>уе</a:t>
            </a:r>
            <a:r>
              <a:rPr sz="1600" spc="-5" dirty="0">
                <a:latin typeface="Calibri"/>
                <a:cs typeface="Calibri"/>
              </a:rPr>
              <a:t>м</a:t>
            </a:r>
            <a:r>
              <a:rPr sz="1600" spc="-10" dirty="0">
                <a:latin typeface="Calibri"/>
                <a:cs typeface="Calibri"/>
              </a:rPr>
              <a:t>ый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ткры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ом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</a:t>
            </a:r>
            <a:r>
              <a:rPr sz="1600" spc="-10" dirty="0">
                <a:latin typeface="Calibri"/>
                <a:cs typeface="Calibri"/>
              </a:rPr>
              <a:t>ос</a:t>
            </a:r>
            <a:r>
              <a:rPr sz="1600" dirty="0">
                <a:latin typeface="Calibri"/>
                <a:cs typeface="Calibri"/>
              </a:rPr>
              <a:t>т</a:t>
            </a:r>
            <a:r>
              <a:rPr sz="1600" spc="-5" dirty="0">
                <a:latin typeface="Calibri"/>
                <a:cs typeface="Calibri"/>
              </a:rPr>
              <a:t>у</a:t>
            </a:r>
            <a:r>
              <a:rPr sz="1600" spc="-10" dirty="0">
                <a:latin typeface="Calibri"/>
                <a:cs typeface="Calibri"/>
              </a:rPr>
              <a:t>пе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  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ц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л</a:t>
            </a:r>
            <a:r>
              <a:rPr sz="1600" spc="-10" dirty="0">
                <a:latin typeface="Calibri"/>
                <a:cs typeface="Calibri"/>
              </a:rPr>
              <a:t>ях пр</a:t>
            </a:r>
            <a:r>
              <a:rPr sz="1600" spc="-40" dirty="0">
                <a:latin typeface="Calibri"/>
                <a:cs typeface="Calibri"/>
              </a:rPr>
              <a:t>е</a:t>
            </a:r>
            <a:r>
              <a:rPr sz="1600" spc="-10" dirty="0">
                <a:latin typeface="Calibri"/>
                <a:cs typeface="Calibri"/>
              </a:rPr>
              <a:t>до</a:t>
            </a:r>
            <a:r>
              <a:rPr sz="1600" spc="-20" dirty="0">
                <a:latin typeface="Calibri"/>
                <a:cs typeface="Calibri"/>
              </a:rPr>
              <a:t>с</a:t>
            </a:r>
            <a:r>
              <a:rPr sz="1600" spc="-10" dirty="0">
                <a:latin typeface="Calibri"/>
                <a:cs typeface="Calibri"/>
              </a:rPr>
              <a:t>та</a:t>
            </a:r>
            <a:r>
              <a:rPr sz="1600" spc="-15" dirty="0">
                <a:latin typeface="Calibri"/>
                <a:cs typeface="Calibri"/>
              </a:rPr>
              <a:t>в</a:t>
            </a:r>
            <a:r>
              <a:rPr sz="1600" spc="-10" dirty="0">
                <a:latin typeface="Calibri"/>
                <a:cs typeface="Calibri"/>
              </a:rPr>
              <a:t>ления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гр</a:t>
            </a:r>
            <a:r>
              <a:rPr sz="1600" spc="-20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жда</a:t>
            </a:r>
            <a:r>
              <a:rPr sz="1600" spc="-25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ам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акту</a:t>
            </a:r>
            <a:r>
              <a:rPr sz="1600" spc="-25" dirty="0">
                <a:latin typeface="Calibri"/>
                <a:cs typeface="Calibri"/>
              </a:rPr>
              <a:t>а</a:t>
            </a:r>
            <a:r>
              <a:rPr sz="1600" spc="-10" dirty="0">
                <a:latin typeface="Calibri"/>
                <a:cs typeface="Calibri"/>
              </a:rPr>
              <a:t>ль</a:t>
            </a:r>
            <a:r>
              <a:rPr sz="1600" spc="-20" dirty="0">
                <a:latin typeface="Calibri"/>
                <a:cs typeface="Calibri"/>
              </a:rPr>
              <a:t>н</a:t>
            </a:r>
            <a:r>
              <a:rPr sz="1600" spc="-10" dirty="0">
                <a:latin typeface="Calibri"/>
                <a:cs typeface="Calibri"/>
              </a:rPr>
              <a:t>ой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ин</a:t>
            </a:r>
            <a:r>
              <a:rPr sz="1600" spc="-5" dirty="0">
                <a:latin typeface="Calibri"/>
                <a:cs typeface="Calibri"/>
              </a:rPr>
              <a:t>ф</a:t>
            </a:r>
            <a:r>
              <a:rPr sz="1600" spc="-10" dirty="0">
                <a:latin typeface="Calibri"/>
                <a:cs typeface="Calibri"/>
              </a:rPr>
              <a:t>ормации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б</a:t>
            </a:r>
            <a:r>
              <a:rPr sz="1600" spc="-65" dirty="0">
                <a:latin typeface="Calibri"/>
                <a:cs typeface="Calibri"/>
              </a:rPr>
              <a:t>ю</a:t>
            </a:r>
            <a:r>
              <a:rPr sz="1600" spc="-10" dirty="0">
                <a:latin typeface="Calibri"/>
                <a:cs typeface="Calibri"/>
              </a:rPr>
              <a:t>д</a:t>
            </a:r>
            <a:r>
              <a:rPr sz="1600" spc="-25" dirty="0">
                <a:latin typeface="Calibri"/>
                <a:cs typeface="Calibri"/>
              </a:rPr>
              <a:t>же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и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о</a:t>
            </a:r>
            <a:r>
              <a:rPr sz="1600" spc="-10" dirty="0">
                <a:latin typeface="Calibri"/>
                <a:cs typeface="Calibri"/>
              </a:rPr>
              <a:t>тч</a:t>
            </a:r>
            <a:r>
              <a:rPr sz="1600" spc="-30" dirty="0">
                <a:latin typeface="Calibri"/>
                <a:cs typeface="Calibri"/>
              </a:rPr>
              <a:t>ё</a:t>
            </a:r>
            <a:r>
              <a:rPr sz="1600" spc="-20" dirty="0">
                <a:latin typeface="Calibri"/>
                <a:cs typeface="Calibri"/>
              </a:rPr>
              <a:t>т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е</a:t>
            </a:r>
            <a:r>
              <a:rPr sz="1600" spc="-25" dirty="0">
                <a:latin typeface="Calibri"/>
                <a:cs typeface="Calibri"/>
              </a:rPr>
              <a:t>г</a:t>
            </a:r>
            <a:r>
              <a:rPr sz="1600" spc="-10" dirty="0">
                <a:latin typeface="Calibri"/>
                <a:cs typeface="Calibri"/>
              </a:rPr>
              <a:t>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 err="1">
                <a:latin typeface="Calibri"/>
                <a:cs typeface="Calibri"/>
              </a:rPr>
              <a:t>ис</a:t>
            </a:r>
            <a:r>
              <a:rPr sz="1600" spc="-20" dirty="0" err="1">
                <a:latin typeface="Calibri"/>
                <a:cs typeface="Calibri"/>
              </a:rPr>
              <a:t>п</a:t>
            </a:r>
            <a:r>
              <a:rPr sz="1600" spc="-40" dirty="0" err="1">
                <a:latin typeface="Calibri"/>
                <a:cs typeface="Calibri"/>
              </a:rPr>
              <a:t>о</a:t>
            </a:r>
            <a:r>
              <a:rPr sz="1600" spc="-10" dirty="0" err="1">
                <a:latin typeface="Calibri"/>
                <a:cs typeface="Calibri"/>
              </a:rPr>
              <a:t>лнении</a:t>
            </a:r>
            <a:r>
              <a:rPr sz="1600" spc="-5" dirty="0">
                <a:latin typeface="Calibri"/>
                <a:cs typeface="Calibri"/>
              </a:rPr>
              <a:t>.</a:t>
            </a:r>
            <a:endParaRPr lang="ru-RU" sz="1600" spc="-5" dirty="0">
              <a:latin typeface="Calibri"/>
              <a:cs typeface="Calibri"/>
            </a:endParaRPr>
          </a:p>
          <a:p>
            <a:pPr marL="12700" marR="5080" indent="358140" algn="just">
              <a:lnSpc>
                <a:spcPct val="100000"/>
              </a:lnSpc>
              <a:spcBef>
                <a:spcPts val="990"/>
              </a:spcBef>
            </a:pPr>
            <a:endParaRPr sz="1600" dirty="0">
              <a:latin typeface="Calibri"/>
              <a:cs typeface="Calibri"/>
            </a:endParaRPr>
          </a:p>
          <a:p>
            <a:pPr marL="67310" algn="ctr">
              <a:lnSpc>
                <a:spcPct val="100000"/>
              </a:lnSpc>
              <a:spcBef>
                <a:spcPts val="1300"/>
              </a:spcBef>
            </a:pPr>
            <a:r>
              <a:rPr sz="1800" dirty="0">
                <a:latin typeface="Calibri"/>
                <a:cs typeface="Calibri"/>
              </a:rPr>
              <a:t>«Б</a:t>
            </a:r>
            <a:r>
              <a:rPr sz="1800" spc="-55" dirty="0">
                <a:latin typeface="Calibri"/>
                <a:cs typeface="Calibri"/>
              </a:rPr>
              <a:t>ю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-30" dirty="0">
                <a:latin typeface="Calibri"/>
                <a:cs typeface="Calibri"/>
              </a:rPr>
              <a:t>ж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</a:t>
            </a:r>
            <a:r>
              <a:rPr sz="1800" spc="5" dirty="0">
                <a:latin typeface="Calibri"/>
                <a:cs typeface="Calibri"/>
              </a:rPr>
              <a:t>л</a:t>
            </a:r>
            <a:r>
              <a:rPr sz="1800" dirty="0">
                <a:latin typeface="Calibri"/>
                <a:cs typeface="Calibri"/>
              </a:rPr>
              <a:t>я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граждан» </a:t>
            </a:r>
            <a:r>
              <a:rPr sz="1800" spc="-1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тра</a:t>
            </a:r>
            <a:r>
              <a:rPr sz="1800" spc="-25" dirty="0">
                <a:latin typeface="Calibri"/>
                <a:cs typeface="Calibri"/>
              </a:rPr>
              <a:t>ж</a:t>
            </a:r>
            <a:r>
              <a:rPr sz="1800" dirty="0">
                <a:latin typeface="Calibri"/>
                <a:cs typeface="Calibri"/>
              </a:rPr>
              <a:t>а</a:t>
            </a:r>
            <a:r>
              <a:rPr sz="1800" spc="-1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т сл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ую</a:t>
            </a:r>
            <a:r>
              <a:rPr sz="1800" spc="-20" dirty="0">
                <a:latin typeface="Calibri"/>
                <a:cs typeface="Calibri"/>
              </a:rPr>
              <a:t>щ</a:t>
            </a:r>
            <a:r>
              <a:rPr sz="1800" dirty="0">
                <a:latin typeface="Calibri"/>
                <a:cs typeface="Calibri"/>
              </a:rPr>
              <a:t>ую и</a:t>
            </a:r>
            <a:r>
              <a:rPr sz="1800" spc="-10" dirty="0">
                <a:latin typeface="Calibri"/>
                <a:cs typeface="Calibri"/>
              </a:rPr>
              <a:t>н</a:t>
            </a:r>
            <a:r>
              <a:rPr sz="1800" dirty="0">
                <a:latin typeface="Calibri"/>
                <a:cs typeface="Calibri"/>
              </a:rPr>
              <a:t>фо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ма</a:t>
            </a:r>
            <a:r>
              <a:rPr sz="1800" spc="-10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10" dirty="0">
                <a:latin typeface="Calibri"/>
                <a:cs typeface="Calibri"/>
              </a:rPr>
              <a:t>ю</a:t>
            </a:r>
            <a:r>
              <a:rPr sz="1800" dirty="0">
                <a:latin typeface="Calibri"/>
                <a:cs typeface="Calibri"/>
              </a:rPr>
              <a:t>:</a:t>
            </a:r>
          </a:p>
          <a:p>
            <a:pPr marL="218440" indent="-205740">
              <a:lnSpc>
                <a:spcPct val="100000"/>
              </a:lnSpc>
              <a:spcBef>
                <a:spcPts val="670"/>
              </a:spcBef>
              <a:buFont typeface="Wingdings"/>
              <a:buChar char=""/>
              <a:tabLst>
                <a:tab pos="218440" algn="l"/>
              </a:tabLst>
            </a:pPr>
            <a:r>
              <a:rPr sz="1600" b="1" spc="-10" dirty="0">
                <a:latin typeface="Calibri"/>
                <a:cs typeface="Calibri"/>
              </a:rPr>
              <a:t>опис</a:t>
            </a:r>
            <a:r>
              <a:rPr sz="1600" b="1" spc="-5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ние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г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20" dirty="0">
                <a:latin typeface="Calibri"/>
                <a:cs typeface="Calibri"/>
              </a:rPr>
              <a:t>ц</a:t>
            </a:r>
            <a:r>
              <a:rPr sz="1600" b="1" spc="-10" dirty="0">
                <a:latin typeface="Calibri"/>
                <a:cs typeface="Calibri"/>
              </a:rPr>
              <a:t>е</a:t>
            </a:r>
            <a:r>
              <a:rPr sz="1600" b="1" spc="-20" dirty="0">
                <a:latin typeface="Calibri"/>
                <a:cs typeface="Calibri"/>
              </a:rPr>
              <a:t>с</a:t>
            </a:r>
            <a:r>
              <a:rPr sz="1600" b="1" spc="-10" dirty="0">
                <a:latin typeface="Calibri"/>
                <a:cs typeface="Calibri"/>
              </a:rPr>
              <a:t>са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оступной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ф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ме;</a:t>
            </a:r>
            <a:endParaRPr sz="1600" dirty="0">
              <a:latin typeface="Calibri"/>
              <a:cs typeface="Calibri"/>
            </a:endParaRPr>
          </a:p>
          <a:p>
            <a:pPr marL="218440" indent="-205740">
              <a:lnSpc>
                <a:spcPct val="100000"/>
              </a:lnSpc>
              <a:buFont typeface="Wingdings"/>
              <a:buChar char=""/>
              <a:tabLst>
                <a:tab pos="218440" algn="l"/>
              </a:tabLst>
            </a:pPr>
            <a:r>
              <a:rPr sz="1600" b="1" spc="-10" dirty="0">
                <a:latin typeface="Calibri"/>
                <a:cs typeface="Calibri"/>
              </a:rPr>
              <a:t>общие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ха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ак</a:t>
            </a:r>
            <a:r>
              <a:rPr sz="1600" b="1" spc="-25" dirty="0">
                <a:latin typeface="Calibri"/>
                <a:cs typeface="Calibri"/>
              </a:rPr>
              <a:t>т</a:t>
            </a:r>
            <a:r>
              <a:rPr sz="1600" b="1" spc="-10" dirty="0">
                <a:latin typeface="Calibri"/>
                <a:cs typeface="Calibri"/>
              </a:rPr>
              <a:t>ер</a:t>
            </a:r>
            <a:r>
              <a:rPr sz="1600" b="1" spc="-15" dirty="0">
                <a:latin typeface="Calibri"/>
                <a:cs typeface="Calibri"/>
              </a:rPr>
              <a:t>и</a:t>
            </a:r>
            <a:r>
              <a:rPr sz="1600" b="1" spc="-10" dirty="0">
                <a:latin typeface="Calibri"/>
                <a:cs typeface="Calibri"/>
              </a:rPr>
              <a:t>стики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до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ов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5" dirty="0">
                <a:latin typeface="Calibri"/>
                <a:cs typeface="Calibri"/>
              </a:rPr>
              <a:t>с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10" dirty="0">
                <a:latin typeface="Calibri"/>
                <a:cs typeface="Calibri"/>
              </a:rPr>
              <a:t>ов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ета;</a:t>
            </a:r>
            <a:endParaRPr sz="1600" dirty="0">
              <a:latin typeface="Calibri"/>
              <a:cs typeface="Calibri"/>
            </a:endParaRPr>
          </a:p>
          <a:p>
            <a:pPr marL="198120" marR="641985" indent="-186055">
              <a:lnSpc>
                <a:spcPct val="100000"/>
              </a:lnSpc>
            </a:pPr>
            <a:r>
              <a:rPr sz="1600" spc="-15" dirty="0">
                <a:latin typeface="Wingdings"/>
                <a:cs typeface="Wingdings"/>
              </a:rPr>
              <a:t></a:t>
            </a:r>
            <a:r>
              <a:rPr sz="1600" spc="-204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до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20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х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ета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г</a:t>
            </a:r>
            <a:r>
              <a:rPr sz="1600" b="1" spc="-3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уппам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рас</a:t>
            </a:r>
            <a:r>
              <a:rPr sz="1600" b="1" spc="-35" dirty="0">
                <a:latin typeface="Calibri"/>
                <a:cs typeface="Calibri"/>
              </a:rPr>
              <a:t>х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20" dirty="0">
                <a:latin typeface="Calibri"/>
                <a:cs typeface="Calibri"/>
              </a:rPr>
              <a:t>а</a:t>
            </a:r>
            <a:r>
              <a:rPr sz="1600" b="1" spc="-10" dirty="0">
                <a:latin typeface="Calibri"/>
                <a:cs typeface="Calibri"/>
              </a:rPr>
              <a:t>х</a:t>
            </a:r>
            <a:r>
              <a:rPr sz="1600" b="1" spc="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</a:t>
            </a:r>
            <a:r>
              <a:rPr sz="1600" b="1" spc="-45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др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20" dirty="0">
                <a:latin typeface="Calibri"/>
                <a:cs typeface="Calibri"/>
              </a:rPr>
              <a:t>з</a:t>
            </a:r>
            <a:r>
              <a:rPr sz="1600" b="1" spc="-30" dirty="0">
                <a:latin typeface="Calibri"/>
                <a:cs typeface="Calibri"/>
              </a:rPr>
              <a:t>д</a:t>
            </a:r>
            <a:r>
              <a:rPr sz="1600" b="1" spc="-35" dirty="0">
                <a:latin typeface="Calibri"/>
                <a:cs typeface="Calibri"/>
              </a:rPr>
              <a:t>е</a:t>
            </a:r>
            <a:r>
              <a:rPr sz="1600" b="1" spc="-10" dirty="0">
                <a:latin typeface="Calibri"/>
                <a:cs typeface="Calibri"/>
              </a:rPr>
              <a:t>лам б</a:t>
            </a:r>
            <a:r>
              <a:rPr sz="1600" b="1" spc="-55" dirty="0">
                <a:latin typeface="Calibri"/>
                <a:cs typeface="Calibri"/>
              </a:rPr>
              <a:t>ю</a:t>
            </a:r>
            <a:r>
              <a:rPr sz="1600" b="1" spc="-15" dirty="0">
                <a:latin typeface="Calibri"/>
                <a:cs typeface="Calibri"/>
              </a:rPr>
              <a:t>д</a:t>
            </a:r>
            <a:r>
              <a:rPr sz="1600" b="1" spc="-40" dirty="0">
                <a:latin typeface="Calibri"/>
                <a:cs typeface="Calibri"/>
              </a:rPr>
              <a:t>ж</a:t>
            </a:r>
            <a:r>
              <a:rPr sz="1600" b="1" spc="-10" dirty="0">
                <a:latin typeface="Calibri"/>
                <a:cs typeface="Calibri"/>
              </a:rPr>
              <a:t>ет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ой кла</a:t>
            </a:r>
            <a:r>
              <a:rPr sz="1600" b="1" spc="-20" dirty="0">
                <a:latin typeface="Calibri"/>
                <a:cs typeface="Calibri"/>
              </a:rPr>
              <a:t>с</a:t>
            </a:r>
            <a:r>
              <a:rPr sz="1600" b="1" spc="-10" dirty="0">
                <a:latin typeface="Calibri"/>
                <a:cs typeface="Calibri"/>
              </a:rPr>
              <a:t>сифи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ации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</a:t>
            </a:r>
            <a:r>
              <a:rPr sz="1600" b="1" spc="-125" dirty="0">
                <a:latin typeface="Calibri"/>
                <a:cs typeface="Calibri"/>
              </a:rPr>
              <a:t>Ф</a:t>
            </a:r>
            <a:r>
              <a:rPr sz="1600" b="1" spc="-5" dirty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33235" y="8644839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4499" y="285621"/>
            <a:ext cx="2214626" cy="2821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38861" y="3429763"/>
            <a:ext cx="4710430" cy="9925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Разработчик: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>
              <a:latin typeface="Times New Roman"/>
              <a:cs typeface="Times New Roman"/>
            </a:endParaRPr>
          </a:p>
          <a:p>
            <a:pPr marL="12065" marR="5080" indent="-1905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Финансов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уп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20" dirty="0">
                <a:latin typeface="Calibri"/>
                <a:cs typeface="Calibri"/>
              </a:rPr>
              <a:t>в</a:t>
            </a:r>
            <a:r>
              <a:rPr sz="1600" b="1" spc="-10" dirty="0">
                <a:latin typeface="Calibri"/>
                <a:cs typeface="Calibri"/>
              </a:rPr>
              <a:t>ле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ие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админист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ации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м</a:t>
            </a:r>
            <a:r>
              <a:rPr sz="1600" b="1" spc="-10" dirty="0">
                <a:latin typeface="Calibri"/>
                <a:cs typeface="Calibri"/>
              </a:rPr>
              <a:t>униципаль</a:t>
            </a:r>
            <a:r>
              <a:rPr sz="1600" b="1" spc="-5" dirty="0">
                <a:latin typeface="Calibri"/>
                <a:cs typeface="Calibri"/>
              </a:rPr>
              <a:t>н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15" dirty="0">
                <a:latin typeface="Calibri"/>
                <a:cs typeface="Calibri"/>
              </a:rPr>
              <a:t>г</a:t>
            </a:r>
            <a:r>
              <a:rPr sz="1600" b="1" spc="-10" dirty="0">
                <a:latin typeface="Calibri"/>
                <a:cs typeface="Calibri"/>
              </a:rPr>
              <a:t>о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образ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вания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ербин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вский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ай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н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1507" y="5144645"/>
            <a:ext cx="3627120" cy="17312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А</a:t>
            </a:r>
            <a:r>
              <a:rPr sz="1600" b="1" spc="-15" dirty="0">
                <a:latin typeface="Calibri"/>
                <a:cs typeface="Calibri"/>
              </a:rPr>
              <a:t>др</a:t>
            </a:r>
            <a:r>
              <a:rPr sz="1600" b="1" spc="-10" dirty="0">
                <a:latin typeface="Calibri"/>
                <a:cs typeface="Calibri"/>
              </a:rPr>
              <a:t>ес: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>
              <a:latin typeface="Times New Roman"/>
              <a:cs typeface="Times New Roman"/>
            </a:endParaRPr>
          </a:p>
          <a:p>
            <a:pPr marL="339725" marR="333375"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З</a:t>
            </a:r>
            <a:r>
              <a:rPr sz="1600" b="1" spc="-20" dirty="0">
                <a:latin typeface="Calibri"/>
                <a:cs typeface="Calibri"/>
              </a:rPr>
              <a:t>5</a:t>
            </a:r>
            <a:r>
              <a:rPr sz="1600" b="1" spc="-15" dirty="0">
                <a:latin typeface="Calibri"/>
                <a:cs typeface="Calibri"/>
              </a:rPr>
              <a:t>362</a:t>
            </a:r>
            <a:r>
              <a:rPr sz="1600" b="1" spc="-10" dirty="0">
                <a:latin typeface="Calibri"/>
                <a:cs typeface="Calibri"/>
              </a:rPr>
              <a:t>0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ст</a:t>
            </a:r>
            <a:r>
              <a:rPr sz="1600" b="1" dirty="0">
                <a:latin typeface="Calibri"/>
                <a:cs typeface="Calibri"/>
              </a:rPr>
              <a:t>-</a:t>
            </a:r>
            <a:r>
              <a:rPr sz="1600" b="1" spc="-10" dirty="0">
                <a:latin typeface="Calibri"/>
                <a:cs typeface="Calibri"/>
              </a:rPr>
              <a:t>ца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Старо</a:t>
            </a:r>
            <a:r>
              <a:rPr sz="1600" b="1" spc="-25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ербин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вс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ая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75" dirty="0">
                <a:latin typeface="Calibri"/>
                <a:cs typeface="Calibri"/>
              </a:rPr>
              <a:t>у</a:t>
            </a:r>
            <a:r>
              <a:rPr sz="1600" b="1" spc="-10" dirty="0">
                <a:latin typeface="Calibri"/>
                <a:cs typeface="Calibri"/>
              </a:rPr>
              <a:t>л. Сове</a:t>
            </a:r>
            <a:r>
              <a:rPr sz="1600" b="1" spc="-20" dirty="0">
                <a:latin typeface="Calibri"/>
                <a:cs typeface="Calibri"/>
              </a:rPr>
              <a:t>т</a:t>
            </a:r>
            <a:r>
              <a:rPr sz="1600" b="1" spc="-10" dirty="0">
                <a:latin typeface="Calibri"/>
                <a:cs typeface="Calibri"/>
              </a:rPr>
              <a:t>ов,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д</a:t>
            </a:r>
            <a:r>
              <a:rPr sz="1600" b="1" spc="-5" dirty="0">
                <a:latin typeface="Calibri"/>
                <a:cs typeface="Calibri"/>
              </a:rPr>
              <a:t>.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6</a:t>
            </a:r>
            <a:r>
              <a:rPr sz="1600" b="1" spc="-1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600" b="1" spc="-25" dirty="0">
                <a:latin typeface="Calibri"/>
                <a:cs typeface="Calibri"/>
              </a:rPr>
              <a:t>т</a:t>
            </a:r>
            <a:r>
              <a:rPr sz="1600" b="1" spc="-35" dirty="0">
                <a:latin typeface="Calibri"/>
                <a:cs typeface="Calibri"/>
              </a:rPr>
              <a:t>е</a:t>
            </a:r>
            <a:r>
              <a:rPr sz="1600" b="1" spc="-10" dirty="0">
                <a:latin typeface="Calibri"/>
                <a:cs typeface="Calibri"/>
              </a:rPr>
              <a:t>леф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н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(8615</a:t>
            </a:r>
            <a:r>
              <a:rPr sz="1600" b="1" spc="-10" dirty="0">
                <a:latin typeface="Calibri"/>
                <a:cs typeface="Calibri"/>
              </a:rPr>
              <a:t>1)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7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81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84</a:t>
            </a:r>
            <a:r>
              <a:rPr sz="1600" b="1" spc="-5" dirty="0">
                <a:latin typeface="Calibri"/>
                <a:cs typeface="Calibri"/>
              </a:rPr>
              <a:t>,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фа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с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7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81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5" dirty="0">
                <a:latin typeface="Calibri"/>
                <a:cs typeface="Calibri"/>
              </a:rPr>
              <a:t>84</a:t>
            </a:r>
            <a:r>
              <a:rPr sz="1600" b="1" spc="-10" dirty="0">
                <a:latin typeface="Calibri"/>
                <a:cs typeface="Calibri"/>
              </a:rPr>
              <a:t> ад</a:t>
            </a:r>
            <a:r>
              <a:rPr sz="1600" b="1" spc="-20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ес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40" dirty="0">
                <a:latin typeface="Calibri"/>
                <a:cs typeface="Calibri"/>
              </a:rPr>
              <a:t>э</a:t>
            </a:r>
            <a:r>
              <a:rPr sz="1600" b="1" spc="-10" dirty="0">
                <a:latin typeface="Calibri"/>
                <a:cs typeface="Calibri"/>
              </a:rPr>
              <a:t>лект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онной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почты: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  <a:hlinkClick r:id="rId4"/>
              </a:rPr>
              <a:t>fu</a:t>
            </a:r>
            <a:r>
              <a:rPr sz="1600" b="1" spc="-10" dirty="0">
                <a:latin typeface="Calibri"/>
                <a:cs typeface="Calibri"/>
                <a:hlinkClick r:id="rId4"/>
              </a:rPr>
              <a:t>sr</a:t>
            </a:r>
            <a:r>
              <a:rPr sz="1600" b="1" spc="-20" dirty="0">
                <a:latin typeface="Calibri"/>
                <a:cs typeface="Calibri"/>
                <a:hlinkClick r:id="rId4"/>
              </a:rPr>
              <a:t>b</a:t>
            </a:r>
            <a:r>
              <a:rPr sz="1600" b="1" spc="-15" dirty="0">
                <a:latin typeface="Calibri"/>
                <a:cs typeface="Calibri"/>
                <a:hlinkClick r:id="rId4"/>
              </a:rPr>
              <a:t>@</a:t>
            </a:r>
            <a:r>
              <a:rPr sz="1600" b="1" spc="-20" dirty="0">
                <a:latin typeface="Calibri"/>
                <a:cs typeface="Calibri"/>
                <a:hlinkClick r:id="rId4"/>
              </a:rPr>
              <a:t>ma</a:t>
            </a:r>
            <a:r>
              <a:rPr sz="1600" b="1" dirty="0">
                <a:latin typeface="Calibri"/>
                <a:cs typeface="Calibri"/>
                <a:hlinkClick r:id="rId4"/>
              </a:rPr>
              <a:t>i</a:t>
            </a:r>
            <a:r>
              <a:rPr sz="1600" b="1" spc="-5" dirty="0">
                <a:latin typeface="Calibri"/>
                <a:cs typeface="Calibri"/>
                <a:hlinkClick r:id="rId4"/>
              </a:rPr>
              <a:t>l</a:t>
            </a:r>
            <a:r>
              <a:rPr sz="1600" b="1" dirty="0">
                <a:latin typeface="Calibri"/>
                <a:cs typeface="Calibri"/>
                <a:hlinkClick r:id="rId4"/>
              </a:rPr>
              <a:t>.</a:t>
            </a:r>
            <a:r>
              <a:rPr sz="1600" b="1" spc="-15" dirty="0">
                <a:latin typeface="Calibri"/>
                <a:cs typeface="Calibri"/>
                <a:hlinkClick r:id="rId4"/>
              </a:rPr>
              <a:t>ru</a:t>
            </a:r>
            <a:r>
              <a:rPr sz="1600" b="1" spc="-10" dirty="0">
                <a:latin typeface="Calibri"/>
                <a:cs typeface="Calibri"/>
              </a:rPr>
              <a:t> сайт админист</a:t>
            </a:r>
            <a:r>
              <a:rPr sz="1600" b="1" spc="-15" dirty="0">
                <a:latin typeface="Calibri"/>
                <a:cs typeface="Calibri"/>
              </a:rPr>
              <a:t>р</a:t>
            </a:r>
            <a:r>
              <a:rPr sz="1600" b="1" spc="-10" dirty="0">
                <a:latin typeface="Calibri"/>
                <a:cs typeface="Calibri"/>
              </a:rPr>
              <a:t>ации: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  <a:hlinkClick r:id="rId5"/>
              </a:rPr>
              <a:t>h</a:t>
            </a:r>
            <a:r>
              <a:rPr sz="1600" b="1" spc="-35" dirty="0">
                <a:latin typeface="Calibri"/>
                <a:cs typeface="Calibri"/>
                <a:hlinkClick r:id="rId5"/>
              </a:rPr>
              <a:t>t</a:t>
            </a:r>
            <a:r>
              <a:rPr sz="1600" b="1" spc="-10" dirty="0">
                <a:latin typeface="Calibri"/>
                <a:cs typeface="Calibri"/>
                <a:hlinkClick r:id="rId5"/>
              </a:rPr>
              <a:t>t</a:t>
            </a:r>
            <a:r>
              <a:rPr sz="1600" b="1" spc="-20" dirty="0">
                <a:latin typeface="Calibri"/>
                <a:cs typeface="Calibri"/>
                <a:hlinkClick r:id="rId5"/>
              </a:rPr>
              <a:t>p</a:t>
            </a:r>
            <a:r>
              <a:rPr sz="1600" b="1" spc="-10" dirty="0">
                <a:latin typeface="Calibri"/>
                <a:cs typeface="Calibri"/>
                <a:hlinkClick r:id="rId5"/>
              </a:rPr>
              <a:t>:/</a:t>
            </a:r>
            <a:r>
              <a:rPr sz="1600" b="1" spc="-60" dirty="0">
                <a:latin typeface="Calibri"/>
                <a:cs typeface="Calibri"/>
                <a:hlinkClick r:id="rId5"/>
              </a:rPr>
              <a:t>/</a:t>
            </a:r>
            <a:r>
              <a:rPr sz="1600" b="1" spc="-25" dirty="0">
                <a:latin typeface="Calibri"/>
                <a:cs typeface="Calibri"/>
                <a:hlinkClick r:id="rId5"/>
              </a:rPr>
              <a:t>st</a:t>
            </a:r>
            <a:r>
              <a:rPr sz="1600" b="1" spc="-10" dirty="0">
                <a:latin typeface="Calibri"/>
                <a:cs typeface="Calibri"/>
                <a:hlinkClick r:id="rId5"/>
              </a:rPr>
              <a:t>a</a:t>
            </a:r>
            <a:r>
              <a:rPr sz="1600" b="1" spc="-50" dirty="0">
                <a:latin typeface="Calibri"/>
                <a:cs typeface="Calibri"/>
                <a:hlinkClick r:id="rId5"/>
              </a:rPr>
              <a:t>r</a:t>
            </a:r>
            <a:r>
              <a:rPr sz="1600" b="1" spc="-10" dirty="0">
                <a:latin typeface="Calibri"/>
                <a:cs typeface="Calibri"/>
                <a:hlinkClick r:id="rId5"/>
              </a:rPr>
              <a:t>adm.ru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81506" y="7502525"/>
            <a:ext cx="2311400" cy="7463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ст</a:t>
            </a:r>
            <a:r>
              <a:rPr sz="1600" b="1" spc="-5" dirty="0">
                <a:latin typeface="Calibri"/>
                <a:cs typeface="Calibri"/>
              </a:rPr>
              <a:t>-</a:t>
            </a:r>
            <a:r>
              <a:rPr sz="1600" b="1" spc="-10" dirty="0">
                <a:latin typeface="Calibri"/>
                <a:cs typeface="Calibri"/>
              </a:rPr>
              <a:t>ца Старо</a:t>
            </a:r>
            <a:r>
              <a:rPr sz="1600" b="1" spc="-25" dirty="0">
                <a:latin typeface="Calibri"/>
                <a:cs typeface="Calibri"/>
              </a:rPr>
              <a:t>щ</a:t>
            </a:r>
            <a:r>
              <a:rPr sz="1600" b="1" spc="-10" dirty="0">
                <a:latin typeface="Calibri"/>
                <a:cs typeface="Calibri"/>
              </a:rPr>
              <a:t>ербин</a:t>
            </a:r>
            <a:r>
              <a:rPr sz="1600" b="1" spc="-5" dirty="0">
                <a:latin typeface="Calibri"/>
                <a:cs typeface="Calibri"/>
              </a:rPr>
              <a:t>о</a:t>
            </a:r>
            <a:r>
              <a:rPr sz="1600" b="1" spc="-10" dirty="0">
                <a:latin typeface="Calibri"/>
                <a:cs typeface="Calibri"/>
              </a:rPr>
              <a:t>вс</a:t>
            </a:r>
            <a:r>
              <a:rPr sz="1600" b="1" spc="-35" dirty="0">
                <a:latin typeface="Calibri"/>
                <a:cs typeface="Calibri"/>
              </a:rPr>
              <a:t>к</a:t>
            </a:r>
            <a:r>
              <a:rPr sz="1600" b="1" spc="-10" dirty="0">
                <a:latin typeface="Calibri"/>
                <a:cs typeface="Calibri"/>
              </a:rPr>
              <a:t>ая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600" b="1" spc="-15" dirty="0">
                <a:latin typeface="Calibri"/>
                <a:cs typeface="Calibri"/>
              </a:rPr>
              <a:t>декабрь </a:t>
            </a:r>
            <a:r>
              <a:rPr sz="1600" b="1" spc="-15" dirty="0">
                <a:latin typeface="Calibri"/>
                <a:cs typeface="Calibri"/>
              </a:rPr>
              <a:t>20</a:t>
            </a:r>
            <a:r>
              <a:rPr lang="ru-RU" sz="1600" b="1" spc="-15">
                <a:latin typeface="Calibri"/>
                <a:cs typeface="Calibri"/>
              </a:rPr>
              <a:t>24 </a:t>
            </a:r>
            <a:r>
              <a:rPr sz="1600" b="1" spc="-15" dirty="0" err="1">
                <a:latin typeface="Calibri"/>
                <a:cs typeface="Calibri"/>
              </a:rPr>
              <a:t>г</a:t>
            </a:r>
            <a:r>
              <a:rPr sz="1600" b="1" spc="-45" dirty="0" err="1">
                <a:latin typeface="Calibri"/>
                <a:cs typeface="Calibri"/>
              </a:rPr>
              <a:t>о</a:t>
            </a:r>
            <a:r>
              <a:rPr sz="1600" b="1" spc="-15" dirty="0" err="1">
                <a:latin typeface="Calibri"/>
                <a:cs typeface="Calibri"/>
              </a:rPr>
              <a:t>д</a:t>
            </a:r>
            <a:r>
              <a:rPr lang="ru-RU" sz="1600" b="1" spc="-15" dirty="0">
                <a:latin typeface="Calibri"/>
                <a:cs typeface="Calibri"/>
              </a:rPr>
              <a:t>а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361950" y="3381376"/>
            <a:ext cx="6267450" cy="1152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00043" y="142846"/>
            <a:ext cx="6066790" cy="42278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0" algn="ctr">
              <a:lnSpc>
                <a:spcPct val="100000"/>
              </a:lnSpc>
            </a:pP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1600" b="1" spc="-6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600" b="1" spc="-4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16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600" b="1" spc="-1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иципаль</a:t>
            </a:r>
            <a:r>
              <a:rPr sz="16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г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3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образования</a:t>
            </a:r>
            <a:r>
              <a:rPr sz="1600" b="1" spc="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ербиновский</a:t>
            </a:r>
            <a:r>
              <a:rPr sz="1600" b="1" spc="1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район:</a:t>
            </a:r>
            <a:endParaRPr sz="1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98120" marR="561975" indent="-185420">
              <a:lnSpc>
                <a:spcPct val="100000"/>
              </a:lnSpc>
              <a:spcBef>
                <a:spcPts val="900"/>
              </a:spcBef>
              <a:buFont typeface="Wingdings"/>
              <a:buChar char=""/>
              <a:tabLst>
                <a:tab pos="236854" algn="l"/>
              </a:tabLst>
            </a:pP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щае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 на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ай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ад</a:t>
            </a:r>
            <a:r>
              <a:rPr sz="1400" spc="-10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ини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ии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уни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ипально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инов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айон</a:t>
            </a:r>
          </a:p>
          <a:p>
            <a:pPr marL="198120" indent="-185420">
              <a:lnSpc>
                <a:spcPct val="100000"/>
              </a:lnSpc>
              <a:buFont typeface="Wingdings"/>
              <a:buChar char=""/>
              <a:tabLst>
                <a:tab pos="198755" algn="l"/>
              </a:tabLst>
            </a:pPr>
            <a:r>
              <a:rPr sz="1400" dirty="0">
                <a:latin typeface="Calibri"/>
                <a:cs typeface="Calibri"/>
              </a:rPr>
              <a:t>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та</a:t>
            </a:r>
            <a:r>
              <a:rPr sz="1400" spc="-20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ля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С</a:t>
            </a:r>
            <a:r>
              <a:rPr sz="1400" dirty="0">
                <a:latin typeface="Calibri"/>
                <a:cs typeface="Calibri"/>
              </a:rPr>
              <a:t>овет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уни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ипально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инов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айон</a:t>
            </a:r>
          </a:p>
          <a:p>
            <a:pPr marL="198120" marR="5080" indent="-185420">
              <a:lnSpc>
                <a:spcPct val="100000"/>
              </a:lnSpc>
              <a:buFont typeface="Wingdings"/>
              <a:buChar char=""/>
              <a:tabLst>
                <a:tab pos="236854" algn="l"/>
              </a:tabLst>
            </a:pPr>
            <a:r>
              <a:rPr sz="1400" dirty="0">
                <a:latin typeface="Calibri"/>
                <a:cs typeface="Calibri"/>
              </a:rPr>
              <a:t>пу</a:t>
            </a:r>
            <a:r>
              <a:rPr sz="1400" spc="-30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лик</a:t>
            </a:r>
            <a:r>
              <a:rPr sz="1400" spc="-20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че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ом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печа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ном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25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дании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«Информа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ионный 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л</a:t>
            </a:r>
            <a:r>
              <a:rPr sz="1400" spc="5" dirty="0">
                <a:latin typeface="Calibri"/>
                <a:cs typeface="Calibri"/>
              </a:rPr>
              <a:t>л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ень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ор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анов м</a:t>
            </a:r>
            <a:r>
              <a:rPr sz="1400" spc="-10" dirty="0">
                <a:latin typeface="Calibri"/>
                <a:cs typeface="Calibri"/>
              </a:rPr>
              <a:t>ес</a:t>
            </a:r>
            <a:r>
              <a:rPr sz="1400" dirty="0">
                <a:latin typeface="Calibri"/>
                <a:cs typeface="Calibri"/>
              </a:rPr>
              <a:t>тно</a:t>
            </a:r>
            <a:r>
              <a:rPr sz="1400" spc="-2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ам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уп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ления</a:t>
            </a:r>
            <a:r>
              <a:rPr sz="1400" spc="-15" dirty="0">
                <a:latin typeface="Calibri"/>
                <a:cs typeface="Calibri"/>
              </a:rPr>
              <a:t> м</a:t>
            </a:r>
            <a:r>
              <a:rPr sz="1400" dirty="0">
                <a:latin typeface="Calibri"/>
                <a:cs typeface="Calibri"/>
              </a:rPr>
              <a:t>уни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ипально</a:t>
            </a:r>
            <a:r>
              <a:rPr sz="1400" spc="-1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 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з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 </a:t>
            </a:r>
            <a:r>
              <a:rPr sz="1400" spc="-15" dirty="0">
                <a:latin typeface="Calibri"/>
                <a:cs typeface="Calibri"/>
              </a:rPr>
              <a:t>Щ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инов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к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айон»</a:t>
            </a:r>
          </a:p>
          <a:p>
            <a:pPr marL="198120" indent="-185420">
              <a:lnSpc>
                <a:spcPct val="100000"/>
              </a:lnSpc>
              <a:buFont typeface="Wingdings"/>
              <a:buChar char=""/>
              <a:tabLst>
                <a:tab pos="198755" algn="l"/>
              </a:tabLst>
            </a:pPr>
            <a:r>
              <a:rPr sz="1400" dirty="0">
                <a:latin typeface="Calibri"/>
                <a:cs typeface="Calibri"/>
              </a:rPr>
              <a:t>выне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ение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пу</a:t>
            </a:r>
            <a:r>
              <a:rPr sz="1400" spc="-30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лич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ые</a:t>
            </a:r>
            <a:r>
              <a:rPr sz="1400" spc="-10" dirty="0">
                <a:latin typeface="Calibri"/>
                <a:cs typeface="Calibri"/>
              </a:rPr>
              <a:t> с</a:t>
            </a:r>
            <a:r>
              <a:rPr sz="1400" dirty="0">
                <a:latin typeface="Calibri"/>
                <a:cs typeface="Calibri"/>
              </a:rPr>
              <a:t>лушания</a:t>
            </a:r>
          </a:p>
          <a:p>
            <a:pPr marL="1323340">
              <a:lnSpc>
                <a:spcPct val="100000"/>
              </a:lnSpc>
              <a:spcBef>
                <a:spcPts val="1150"/>
              </a:spcBef>
            </a:pP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арак</a:t>
            </a:r>
            <a:r>
              <a:rPr sz="18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800" b="1" spc="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рные</a:t>
            </a: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че</a:t>
            </a: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рт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ы</a:t>
            </a:r>
            <a:r>
              <a:rPr sz="18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1800" b="1" spc="-4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8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1800" b="1" spc="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8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а:</a:t>
            </a:r>
            <a:endParaRPr sz="1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280670" lvl="1" indent="-196850">
              <a:lnSpc>
                <a:spcPct val="100000"/>
              </a:lnSpc>
              <a:spcBef>
                <a:spcPts val="114"/>
              </a:spcBef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ъек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ивная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э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омиче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ая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25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ор</a:t>
            </a:r>
            <a:r>
              <a:rPr sz="1400" spc="-5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я</a:t>
            </a:r>
          </a:p>
          <a:p>
            <a:pPr marL="280670" lvl="1" indent="-196850">
              <a:lnSpc>
                <a:spcPct val="100000"/>
              </a:lnSpc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с</a:t>
            </a:r>
            <a:r>
              <a:rPr sz="1400" spc="-10" dirty="0">
                <a:latin typeface="Calibri"/>
                <a:cs typeface="Calibri"/>
              </a:rPr>
              <a:t>ис</a:t>
            </a:r>
            <a:r>
              <a:rPr sz="1400" spc="-20" dirty="0">
                <a:latin typeface="Calibri"/>
                <a:cs typeface="Calibri"/>
              </a:rPr>
              <a:t>те</a:t>
            </a:r>
            <a:r>
              <a:rPr sz="1400" dirty="0">
                <a:latin typeface="Calibri"/>
                <a:cs typeface="Calibri"/>
              </a:rPr>
              <a:t>ма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ен</a:t>
            </a:r>
            <a:r>
              <a:rPr sz="1400" spc="-3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жных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тнош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ний</a:t>
            </a:r>
          </a:p>
          <a:p>
            <a:pPr marL="280670" lvl="1" indent="-196850">
              <a:lnSpc>
                <a:spcPct val="100000"/>
              </a:lnSpc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основной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ф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нан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овый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план</a:t>
            </a:r>
          </a:p>
          <a:p>
            <a:pPr marL="280670" lvl="1" indent="-196850">
              <a:lnSpc>
                <a:spcPct val="100000"/>
              </a:lnSpc>
              <a:buFont typeface="Wingdings"/>
              <a:buChar char=""/>
              <a:tabLst>
                <a:tab pos="281305" algn="l"/>
              </a:tabLst>
            </a:pPr>
            <a:r>
              <a:rPr sz="1400" spc="-30" dirty="0">
                <a:latin typeface="Calibri"/>
                <a:cs typeface="Calibri"/>
              </a:rPr>
              <a:t>к</a:t>
            </a:r>
            <a:r>
              <a:rPr sz="1400" dirty="0">
                <a:latin typeface="Calibri"/>
                <a:cs typeface="Calibri"/>
              </a:rPr>
              <a:t>ак инс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spc="-20" dirty="0">
                <a:latin typeface="Calibri"/>
                <a:cs typeface="Calibri"/>
              </a:rPr>
              <a:t>р</a:t>
            </a:r>
            <a:r>
              <a:rPr sz="1400" spc="-15" dirty="0">
                <a:latin typeface="Calibri"/>
                <a:cs typeface="Calibri"/>
              </a:rPr>
              <a:t>у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нт финан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ов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й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</a:t>
            </a:r>
            <a:r>
              <a:rPr sz="1400" spc="-2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лит</a:t>
            </a:r>
            <a:r>
              <a:rPr sz="1400" spc="-10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ки</a:t>
            </a: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61594" algn="ctr">
              <a:lnSpc>
                <a:spcPts val="1720"/>
              </a:lnSpc>
            </a:pP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</a:t>
            </a:r>
            <a:r>
              <a:rPr sz="15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ЩНОСТЬ</a:t>
            </a:r>
            <a:r>
              <a:rPr sz="15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1500" b="1" spc="-4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ДЖЕ</a:t>
            </a:r>
            <a:r>
              <a:rPr sz="1500" b="1" spc="-1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5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</a:t>
            </a:r>
            <a:endParaRPr sz="15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363855" marR="297815" indent="2540" algn="ctr">
              <a:lnSpc>
                <a:spcPct val="91700"/>
              </a:lnSpc>
              <a:spcBef>
                <a:spcPts val="70"/>
              </a:spcBef>
            </a:pPr>
            <a:r>
              <a:rPr sz="1500" dirty="0">
                <a:latin typeface="Calibri"/>
                <a:cs typeface="Calibri"/>
              </a:rPr>
              <a:t>форма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образован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я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 рас</a:t>
            </a:r>
            <a:r>
              <a:rPr sz="1500" spc="-25" dirty="0">
                <a:latin typeface="Calibri"/>
                <a:cs typeface="Calibri"/>
              </a:rPr>
              <a:t>х</a:t>
            </a:r>
            <a:r>
              <a:rPr sz="1500" spc="-35" dirty="0">
                <a:latin typeface="Calibri"/>
                <a:cs typeface="Calibri"/>
              </a:rPr>
              <a:t>о</a:t>
            </a:r>
            <a:r>
              <a:rPr sz="1500" spc="-10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ования 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ен</a:t>
            </a:r>
            <a:r>
              <a:rPr sz="1500" spc="-30" dirty="0">
                <a:latin typeface="Calibri"/>
                <a:cs typeface="Calibri"/>
              </a:rPr>
              <a:t>е</a:t>
            </a:r>
            <a:r>
              <a:rPr sz="1500" dirty="0">
                <a:latin typeface="Calibri"/>
                <a:cs typeface="Calibri"/>
              </a:rPr>
              <a:t>жных ср</a:t>
            </a:r>
            <a:r>
              <a:rPr sz="1500" spc="-30" dirty="0">
                <a:latin typeface="Calibri"/>
                <a:cs typeface="Calibri"/>
              </a:rPr>
              <a:t>е</a:t>
            </a:r>
            <a:r>
              <a:rPr sz="1500" spc="-10" dirty="0">
                <a:latin typeface="Calibri"/>
                <a:cs typeface="Calibri"/>
              </a:rPr>
              <a:t>д</a:t>
            </a:r>
            <a:r>
              <a:rPr sz="1500" dirty="0">
                <a:latin typeface="Calibri"/>
                <a:cs typeface="Calibri"/>
              </a:rPr>
              <a:t>ств, пр</a:t>
            </a:r>
            <a:r>
              <a:rPr sz="1500" spc="-25" dirty="0">
                <a:latin typeface="Calibri"/>
                <a:cs typeface="Calibri"/>
              </a:rPr>
              <a:t>е</a:t>
            </a:r>
            <a:r>
              <a:rPr sz="1500" dirty="0">
                <a:latin typeface="Calibri"/>
                <a:cs typeface="Calibri"/>
              </a:rPr>
              <a:t>дназна</a:t>
            </a:r>
            <a:r>
              <a:rPr sz="1500" spc="5" dirty="0">
                <a:latin typeface="Calibri"/>
                <a:cs typeface="Calibri"/>
              </a:rPr>
              <a:t>ч</a:t>
            </a:r>
            <a:r>
              <a:rPr sz="1500" dirty="0">
                <a:latin typeface="Calibri"/>
                <a:cs typeface="Calibri"/>
              </a:rPr>
              <a:t>енная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для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финансово</a:t>
            </a:r>
            <a:r>
              <a:rPr sz="1500" spc="-15" dirty="0">
                <a:latin typeface="Calibri"/>
                <a:cs typeface="Calibri"/>
              </a:rPr>
              <a:t>г</a:t>
            </a:r>
            <a:r>
              <a:rPr sz="1500" dirty="0">
                <a:latin typeface="Calibri"/>
                <a:cs typeface="Calibri"/>
              </a:rPr>
              <a:t>о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обесп</a:t>
            </a:r>
            <a:r>
              <a:rPr sz="1500" spc="-10" dirty="0">
                <a:latin typeface="Calibri"/>
                <a:cs typeface="Calibri"/>
              </a:rPr>
              <a:t>е</a:t>
            </a:r>
            <a:r>
              <a:rPr sz="1500" dirty="0">
                <a:latin typeface="Calibri"/>
                <a:cs typeface="Calibri"/>
              </a:rPr>
              <a:t>чен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я 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задач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и </a:t>
            </a:r>
            <a:r>
              <a:rPr sz="1500" spc="-15" dirty="0">
                <a:latin typeface="Calibri"/>
                <a:cs typeface="Calibri"/>
              </a:rPr>
              <a:t>ф</a:t>
            </a:r>
            <a:r>
              <a:rPr sz="1500" dirty="0">
                <a:latin typeface="Calibri"/>
                <a:cs typeface="Calibri"/>
              </a:rPr>
              <a:t>ункц</a:t>
            </a:r>
            <a:r>
              <a:rPr sz="1500" spc="5" dirty="0">
                <a:latin typeface="Calibri"/>
                <a:cs typeface="Calibri"/>
              </a:rPr>
              <a:t>и</a:t>
            </a:r>
            <a:r>
              <a:rPr sz="1500" dirty="0">
                <a:latin typeface="Calibri"/>
                <a:cs typeface="Calibri"/>
              </a:rPr>
              <a:t>й органов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мес</a:t>
            </a:r>
            <a:r>
              <a:rPr sz="1500" spc="-10" dirty="0">
                <a:latin typeface="Calibri"/>
                <a:cs typeface="Calibri"/>
              </a:rPr>
              <a:t>т</a:t>
            </a:r>
            <a:r>
              <a:rPr sz="1500" dirty="0">
                <a:latin typeface="Calibri"/>
                <a:cs typeface="Calibri"/>
              </a:rPr>
              <a:t>но</a:t>
            </a:r>
            <a:r>
              <a:rPr sz="1500" spc="-15" dirty="0">
                <a:latin typeface="Calibri"/>
                <a:cs typeface="Calibri"/>
              </a:rPr>
              <a:t>г</a:t>
            </a:r>
            <a:r>
              <a:rPr sz="1500" dirty="0">
                <a:latin typeface="Calibri"/>
                <a:cs typeface="Calibri"/>
              </a:rPr>
              <a:t>о са</a:t>
            </a:r>
            <a:r>
              <a:rPr sz="1500" spc="5" dirty="0">
                <a:latin typeface="Calibri"/>
                <a:cs typeface="Calibri"/>
              </a:rPr>
              <a:t>м</a:t>
            </a:r>
            <a:r>
              <a:rPr sz="1500" spc="-15" dirty="0">
                <a:latin typeface="Calibri"/>
                <a:cs typeface="Calibri"/>
              </a:rPr>
              <a:t>о</a:t>
            </a:r>
            <a:r>
              <a:rPr sz="1500" dirty="0">
                <a:latin typeface="Calibri"/>
                <a:cs typeface="Calibri"/>
              </a:rPr>
              <a:t>уп</a:t>
            </a:r>
            <a:r>
              <a:rPr sz="1500" spc="5" dirty="0">
                <a:latin typeface="Calibri"/>
                <a:cs typeface="Calibri"/>
              </a:rPr>
              <a:t>р</a:t>
            </a:r>
            <a:r>
              <a:rPr sz="1500" dirty="0">
                <a:latin typeface="Calibri"/>
                <a:cs typeface="Calibri"/>
              </a:rPr>
              <a:t>а</a:t>
            </a:r>
            <a:r>
              <a:rPr sz="1500" spc="-10" dirty="0">
                <a:latin typeface="Calibri"/>
                <a:cs typeface="Calibri"/>
              </a:rPr>
              <a:t>в</a:t>
            </a:r>
            <a:r>
              <a:rPr sz="1500" dirty="0">
                <a:latin typeface="Calibri"/>
                <a:cs typeface="Calibri"/>
              </a:rPr>
              <a:t>ления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7594" y="5710047"/>
            <a:ext cx="598678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В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лучае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евы</a:t>
            </a:r>
            <a:r>
              <a:rPr sz="1400" spc="-10" dirty="0">
                <a:latin typeface="Calibri"/>
                <a:cs typeface="Calibri"/>
              </a:rPr>
              <a:t>ш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10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ия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х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ов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над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сх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да</a:t>
            </a:r>
            <a:r>
              <a:rPr sz="1400" spc="-10" dirty="0">
                <a:latin typeface="Calibri"/>
                <a:cs typeface="Calibri"/>
              </a:rPr>
              <a:t>м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5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ет </a:t>
            </a:r>
            <a:r>
              <a:rPr sz="1400" spc="-10" dirty="0">
                <a:latin typeface="Calibri"/>
                <a:cs typeface="Calibri"/>
              </a:rPr>
              <a:t>я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ля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я 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офи</a:t>
            </a:r>
            <a:r>
              <a:rPr sz="1400" spc="-5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- ным,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об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атном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лучае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еф</a:t>
            </a:r>
            <a:r>
              <a:rPr sz="1400" spc="-10" dirty="0">
                <a:latin typeface="Calibri"/>
                <a:cs typeface="Calibri"/>
              </a:rPr>
              <a:t>иц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ным</a:t>
            </a:r>
          </a:p>
          <a:p>
            <a:pPr marL="12700" marR="5080" indent="264795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Сб</a:t>
            </a:r>
            <a:r>
              <a:rPr sz="1400" dirty="0">
                <a:latin typeface="Calibri"/>
                <a:cs typeface="Calibri"/>
              </a:rPr>
              <a:t>ала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нос</a:t>
            </a:r>
            <a:r>
              <a:rPr sz="1400" spc="-2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ь  </a:t>
            </a:r>
            <a:r>
              <a:rPr sz="1400" spc="-14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б</a:t>
            </a:r>
            <a:r>
              <a:rPr sz="1400" spc="-30" dirty="0">
                <a:latin typeface="Calibri"/>
                <a:cs typeface="Calibri"/>
              </a:rPr>
              <a:t>ю</a:t>
            </a:r>
            <a:r>
              <a:rPr sz="1400" dirty="0">
                <a:latin typeface="Calibri"/>
                <a:cs typeface="Calibri"/>
              </a:rPr>
              <a:t>д</a:t>
            </a:r>
            <a:r>
              <a:rPr sz="1400" spc="-15" dirty="0">
                <a:latin typeface="Calibri"/>
                <a:cs typeface="Calibri"/>
              </a:rPr>
              <a:t>ж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а  </a:t>
            </a:r>
            <a:r>
              <a:rPr sz="1400" spc="-1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  </a:t>
            </a:r>
            <a:r>
              <a:rPr sz="1400" spc="-1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д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35" dirty="0">
                <a:latin typeface="Calibri"/>
                <a:cs typeface="Calibri"/>
              </a:rPr>
              <a:t>хо</a:t>
            </a:r>
            <a:r>
              <a:rPr sz="1400" dirty="0">
                <a:latin typeface="Calibri"/>
                <a:cs typeface="Calibri"/>
              </a:rPr>
              <a:t>дам  </a:t>
            </a:r>
            <a:r>
              <a:rPr sz="1400" spc="-1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  </a:t>
            </a:r>
            <a:r>
              <a:rPr sz="1400" spc="-1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20" dirty="0">
                <a:latin typeface="Calibri"/>
                <a:cs typeface="Calibri"/>
              </a:rPr>
              <a:t>х</a:t>
            </a:r>
            <a:r>
              <a:rPr sz="1400" spc="-35" dirty="0">
                <a:latin typeface="Calibri"/>
                <a:cs typeface="Calibri"/>
              </a:rPr>
              <a:t>о</a:t>
            </a:r>
            <a:r>
              <a:rPr sz="1400" spc="5" dirty="0">
                <a:latin typeface="Calibri"/>
                <a:cs typeface="Calibri"/>
              </a:rPr>
              <a:t>д</a:t>
            </a:r>
            <a:r>
              <a:rPr sz="1400" dirty="0">
                <a:latin typeface="Calibri"/>
                <a:cs typeface="Calibri"/>
              </a:rPr>
              <a:t>ам  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  </a:t>
            </a:r>
            <a:r>
              <a:rPr sz="1400" spc="-1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осн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в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15" dirty="0">
                <a:latin typeface="Calibri"/>
                <a:cs typeface="Calibri"/>
              </a:rPr>
              <a:t>п</a:t>
            </a:r>
            <a:r>
              <a:rPr sz="1400" spc="-2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л</a:t>
            </a:r>
            <a:r>
              <a:rPr sz="1400" spc="5" dirty="0">
                <a:latin typeface="Calibri"/>
                <a:cs typeface="Calibri"/>
              </a:rPr>
              <a:t>а</a:t>
            </a:r>
            <a:r>
              <a:rPr sz="1400" dirty="0">
                <a:latin typeface="Calibri"/>
                <a:cs typeface="Calibri"/>
              </a:rPr>
              <a:t>- 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ющ</a:t>
            </a:r>
            <a:r>
              <a:rPr sz="1400" dirty="0">
                <a:latin typeface="Calibri"/>
                <a:cs typeface="Calibri"/>
              </a:rPr>
              <a:t>ее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т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б</a:t>
            </a:r>
            <a:r>
              <a:rPr sz="1400" dirty="0">
                <a:latin typeface="Calibri"/>
                <a:cs typeface="Calibri"/>
              </a:rPr>
              <a:t>ова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1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,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spc="-30" dirty="0">
                <a:latin typeface="Calibri"/>
                <a:cs typeface="Calibri"/>
              </a:rPr>
              <a:t>ед</a:t>
            </a:r>
            <a:r>
              <a:rPr sz="1400" dirty="0">
                <a:latin typeface="Calibri"/>
                <a:cs typeface="Calibri"/>
              </a:rPr>
              <a:t>ъя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ля</a:t>
            </a:r>
            <a:r>
              <a:rPr sz="1400" spc="-20" dirty="0">
                <a:latin typeface="Calibri"/>
                <a:cs typeface="Calibri"/>
              </a:rPr>
              <a:t>е</a:t>
            </a:r>
            <a:r>
              <a:rPr sz="1400" dirty="0">
                <a:latin typeface="Calibri"/>
                <a:cs typeface="Calibri"/>
              </a:rPr>
              <a:t>мое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к ор</a:t>
            </a:r>
            <a:r>
              <a:rPr sz="1400" spc="-1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анам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dirty="0">
                <a:latin typeface="Calibri"/>
                <a:cs typeface="Calibri"/>
              </a:rPr>
              <a:t>тно</a:t>
            </a:r>
            <a:r>
              <a:rPr sz="1400" spc="-20" dirty="0">
                <a:latin typeface="Calibri"/>
                <a:cs typeface="Calibri"/>
              </a:rPr>
              <a:t>г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 с</a:t>
            </a:r>
            <a:r>
              <a:rPr sz="1400" dirty="0">
                <a:latin typeface="Calibri"/>
                <a:cs typeface="Calibri"/>
              </a:rPr>
              <a:t>ам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dirty="0">
                <a:latin typeface="Calibri"/>
                <a:cs typeface="Calibri"/>
              </a:rPr>
              <a:t>уп</a:t>
            </a:r>
            <a:r>
              <a:rPr sz="1400" spc="-5" dirty="0">
                <a:latin typeface="Calibri"/>
                <a:cs typeface="Calibri"/>
              </a:rPr>
              <a:t>р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5" dirty="0">
                <a:latin typeface="Calibri"/>
                <a:cs typeface="Calibri"/>
              </a:rPr>
              <a:t>в</a:t>
            </a:r>
            <a:r>
              <a:rPr sz="1400" dirty="0">
                <a:latin typeface="Calibri"/>
                <a:cs typeface="Calibri"/>
              </a:rPr>
              <a:t>ления</a:t>
            </a:r>
          </a:p>
        </p:txBody>
      </p:sp>
      <p:sp>
        <p:nvSpPr>
          <p:cNvPr id="10" name="object 10"/>
          <p:cNvSpPr/>
          <p:nvPr/>
        </p:nvSpPr>
        <p:spPr>
          <a:xfrm>
            <a:off x="357166" y="4572000"/>
            <a:ext cx="3067050" cy="1152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42919" y="4714878"/>
            <a:ext cx="2391410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3020" algn="ctr">
              <a:lnSpc>
                <a:spcPts val="1380"/>
              </a:lnSpc>
            </a:pPr>
            <a:r>
              <a:rPr sz="1200" b="1" spc="-3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2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200" b="1" spc="-4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12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ДЫ</a:t>
            </a:r>
            <a:r>
              <a:rPr lang="ru-RU" sz="1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:</a:t>
            </a:r>
            <a:endParaRPr sz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algn="ctr">
              <a:lnSpc>
                <a:spcPts val="1320"/>
              </a:lnSpc>
              <a:spcBef>
                <a:spcPts val="80"/>
              </a:spcBef>
            </a:pPr>
            <a:r>
              <a:rPr sz="1200" dirty="0">
                <a:latin typeface="Calibri"/>
                <a:cs typeface="Calibri"/>
              </a:rPr>
              <a:t>поступа</a:t>
            </a:r>
            <a:r>
              <a:rPr sz="1200" spc="-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щие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 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ые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тва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(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алоги юридиче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ичес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ли</a:t>
            </a:r>
            <a:r>
              <a:rPr sz="1200" spc="40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, штра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ы,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пла</a:t>
            </a:r>
            <a:r>
              <a:rPr sz="1200" spc="-10" dirty="0">
                <a:latin typeface="Calibri"/>
                <a:cs typeface="Calibri"/>
              </a:rPr>
              <a:t>те</a:t>
            </a:r>
            <a:r>
              <a:rPr sz="1200" dirty="0">
                <a:latin typeface="Calibri"/>
                <a:cs typeface="Calibri"/>
              </a:rPr>
              <a:t>жи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боры,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ф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нс</a:t>
            </a:r>
            <a:r>
              <a:rPr sz="1200" dirty="0">
                <a:latin typeface="Calibri"/>
                <a:cs typeface="Calibri"/>
              </a:rPr>
              <a:t>овая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ощь)</a:t>
            </a:r>
          </a:p>
        </p:txBody>
      </p:sp>
      <p:sp>
        <p:nvSpPr>
          <p:cNvPr id="16" name="object 16"/>
          <p:cNvSpPr/>
          <p:nvPr/>
        </p:nvSpPr>
        <p:spPr>
          <a:xfrm>
            <a:off x="3571877" y="4572000"/>
            <a:ext cx="3076575" cy="1152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857630" y="4714878"/>
            <a:ext cx="2595245" cy="859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4290" algn="ctr">
              <a:lnSpc>
                <a:spcPts val="1380"/>
              </a:lnSpc>
            </a:pPr>
            <a:r>
              <a:rPr sz="1200" b="1" spc="-7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</a:t>
            </a:r>
            <a:r>
              <a:rPr sz="12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А</a:t>
            </a:r>
            <a:r>
              <a:rPr sz="1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</a:t>
            </a:r>
            <a:r>
              <a:rPr sz="1200" b="1" spc="-4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12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lang="ru-RU" sz="1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Ы:</a:t>
            </a:r>
            <a:endParaRPr sz="1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  <a:p>
            <a:pPr marL="12700" marR="5080" algn="ctr">
              <a:lnSpc>
                <a:spcPts val="1320"/>
              </a:lnSpc>
              <a:spcBef>
                <a:spcPts val="85"/>
              </a:spcBef>
            </a:pPr>
            <a:r>
              <a:rPr sz="1200" dirty="0">
                <a:latin typeface="Calibri"/>
                <a:cs typeface="Calibri"/>
              </a:rPr>
              <a:t>выплачива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мые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из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ета</a:t>
            </a:r>
            <a:r>
              <a:rPr sz="1200" spc="-10" dirty="0">
                <a:latin typeface="Calibri"/>
                <a:cs typeface="Calibri"/>
              </a:rPr>
              <a:t> 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ые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тва</a:t>
            </a:r>
          </a:p>
          <a:p>
            <a:pPr marL="1270" algn="ctr">
              <a:lnSpc>
                <a:spcPts val="1240"/>
              </a:lnSpc>
            </a:pPr>
            <a:r>
              <a:rPr sz="1200" spc="-5" dirty="0">
                <a:latin typeface="Calibri"/>
                <a:cs typeface="Calibri"/>
              </a:rPr>
              <a:t>(с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р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ых</a:t>
            </a:r>
          </a:p>
          <a:p>
            <a:pPr marL="1905" algn="ctr">
              <a:lnSpc>
                <a:spcPts val="1380"/>
              </a:lnSpc>
            </a:pPr>
            <a:r>
              <a:rPr sz="1200" dirty="0">
                <a:latin typeface="Calibri"/>
                <a:cs typeface="Calibri"/>
              </a:rPr>
              <a:t>учр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ий)</a:t>
            </a:r>
          </a:p>
        </p:txBody>
      </p:sp>
      <p:sp>
        <p:nvSpPr>
          <p:cNvPr id="22" name="object 22"/>
          <p:cNvSpPr/>
          <p:nvPr/>
        </p:nvSpPr>
        <p:spPr>
          <a:xfrm>
            <a:off x="188642" y="6600827"/>
            <a:ext cx="6552727" cy="63817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 anchor="ctr" anchorCtr="0"/>
          <a:lstStyle/>
          <a:p>
            <a:pPr algn="ctr"/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принципы организации бюджетной системы</a:t>
            </a:r>
            <a:endParaRPr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40234" y="7291390"/>
            <a:ext cx="966809" cy="1719263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52130" y="7796371"/>
            <a:ext cx="954913" cy="680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Пр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нцип </a:t>
            </a:r>
            <a:r>
              <a:rPr sz="1200" b="1" spc="-20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ди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ст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а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тной сис</a:t>
            </a:r>
            <a:r>
              <a:rPr sz="1200" b="1" spc="-10" dirty="0">
                <a:latin typeface="Calibri"/>
                <a:cs typeface="Calibri"/>
              </a:rPr>
              <a:t>т</a:t>
            </a:r>
            <a:r>
              <a:rPr sz="1200" b="1" spc="-20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мы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45514" y="7269958"/>
            <a:ext cx="962153" cy="17335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468627" y="7440716"/>
            <a:ext cx="927588" cy="13593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91600"/>
              </a:lnSpc>
            </a:pPr>
            <a:r>
              <a:rPr sz="1200" b="1" dirty="0" err="1">
                <a:latin typeface="Calibri"/>
                <a:cs typeface="Calibri"/>
              </a:rPr>
              <a:t>П</a:t>
            </a:r>
            <a:r>
              <a:rPr sz="1200" b="1" spc="-5" dirty="0" err="1">
                <a:latin typeface="Calibri"/>
                <a:cs typeface="Calibri"/>
              </a:rPr>
              <a:t>р</a:t>
            </a:r>
            <a:r>
              <a:rPr sz="1200" b="1" dirty="0" err="1">
                <a:latin typeface="Calibri"/>
                <a:cs typeface="Calibri"/>
              </a:rPr>
              <a:t>и</a:t>
            </a:r>
            <a:r>
              <a:rPr sz="1200" b="1" spc="-5" dirty="0" err="1">
                <a:latin typeface="Calibri"/>
                <a:cs typeface="Calibri"/>
              </a:rPr>
              <a:t>н</a:t>
            </a:r>
            <a:r>
              <a:rPr sz="1200" b="1" dirty="0" err="1">
                <a:latin typeface="Calibri"/>
                <a:cs typeface="Calibri"/>
              </a:rPr>
              <a:t>цип</a:t>
            </a:r>
            <a:r>
              <a:rPr sz="1200" b="1" dirty="0">
                <a:latin typeface="Calibri"/>
                <a:cs typeface="Calibri"/>
              </a:rPr>
              <a:t> </a:t>
            </a:r>
            <a:r>
              <a:rPr sz="1200" b="1" spc="-5" dirty="0" err="1">
                <a:latin typeface="Calibri"/>
                <a:cs typeface="Calibri"/>
              </a:rPr>
              <a:t>р</a:t>
            </a:r>
            <a:r>
              <a:rPr sz="1200" b="1" spc="-10" dirty="0" err="1">
                <a:latin typeface="Calibri"/>
                <a:cs typeface="Calibri"/>
              </a:rPr>
              <a:t>а</a:t>
            </a:r>
            <a:r>
              <a:rPr sz="1200" b="1" spc="-5" dirty="0" err="1">
                <a:latin typeface="Calibri"/>
                <a:cs typeface="Calibri"/>
              </a:rPr>
              <a:t>з</a:t>
            </a:r>
            <a:r>
              <a:rPr sz="1200" b="1" dirty="0" err="1">
                <a:latin typeface="Calibri"/>
                <a:cs typeface="Calibri"/>
              </a:rPr>
              <a:t>г</a:t>
            </a:r>
            <a:r>
              <a:rPr sz="1200" b="1" spc="-5" dirty="0" err="1">
                <a:latin typeface="Calibri"/>
                <a:cs typeface="Calibri"/>
              </a:rPr>
              <a:t>р</a:t>
            </a:r>
            <a:r>
              <a:rPr sz="1200" b="1" spc="-10" dirty="0" err="1">
                <a:latin typeface="Calibri"/>
                <a:cs typeface="Calibri"/>
              </a:rPr>
              <a:t>а</a:t>
            </a:r>
            <a:r>
              <a:rPr sz="1200" b="1" dirty="0" err="1">
                <a:latin typeface="Calibri"/>
                <a:cs typeface="Calibri"/>
              </a:rPr>
              <a:t>н</a:t>
            </a:r>
            <a:r>
              <a:rPr sz="1200" b="1" spc="-5" dirty="0" err="1">
                <a:latin typeface="Calibri"/>
                <a:cs typeface="Calibri"/>
              </a:rPr>
              <a:t>и</a:t>
            </a:r>
            <a:r>
              <a:rPr sz="1200" b="1" dirty="0" err="1">
                <a:latin typeface="Calibri"/>
                <a:cs typeface="Calibri"/>
              </a:rPr>
              <a:t>че</a:t>
            </a:r>
            <a:r>
              <a:rPr lang="ru-RU" sz="1200" b="1" dirty="0">
                <a:latin typeface="Calibri"/>
                <a:cs typeface="Calibri"/>
              </a:rPr>
              <a:t>-</a:t>
            </a:r>
            <a:r>
              <a:rPr sz="1200" b="1" dirty="0" err="1">
                <a:latin typeface="Calibri"/>
                <a:cs typeface="Calibri"/>
              </a:rPr>
              <a:t>ния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х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и </a:t>
            </a:r>
            <a:r>
              <a:rPr sz="1200" b="1" spc="-5" dirty="0">
                <a:latin typeface="Calibri"/>
                <a:cs typeface="Calibri"/>
              </a:rPr>
              <a:t>р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spc="5" dirty="0">
                <a:latin typeface="Calibri"/>
                <a:cs typeface="Calibri"/>
              </a:rPr>
              <a:t>с</a:t>
            </a:r>
            <a:r>
              <a:rPr sz="1200" b="1" dirty="0">
                <a:latin typeface="Calibri"/>
                <a:cs typeface="Calibri"/>
              </a:rPr>
              <a:t>х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 м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ж</a:t>
            </a:r>
            <a:r>
              <a:rPr sz="1200" b="1" spc="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у у</a:t>
            </a:r>
            <a:r>
              <a:rPr sz="1200" b="1" spc="-5" dirty="0">
                <a:latin typeface="Calibri"/>
                <a:cs typeface="Calibri"/>
              </a:rPr>
              <a:t>р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внями бюдж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тн</a:t>
            </a:r>
            <a:r>
              <a:rPr sz="1200" b="1" spc="-10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й </a:t>
            </a:r>
            <a:r>
              <a:rPr sz="1200" b="1" spc="5" dirty="0">
                <a:latin typeface="Calibri"/>
                <a:cs typeface="Calibri"/>
              </a:rPr>
              <a:t>с</a:t>
            </a:r>
            <a:r>
              <a:rPr sz="1200" b="1" dirty="0">
                <a:latin typeface="Calibri"/>
                <a:cs typeface="Calibri"/>
              </a:rPr>
              <a:t>истемы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557839" y="7250905"/>
            <a:ext cx="952500" cy="17716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557842" y="7784990"/>
            <a:ext cx="952499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 marR="5080" algn="ctr">
              <a:lnSpc>
                <a:spcPct val="91600"/>
              </a:lnSpc>
              <a:defRPr sz="1200" b="1">
                <a:latin typeface="Calibri"/>
                <a:cs typeface="Calibri"/>
              </a:defRPr>
            </a:lvl1pPr>
          </a:lstStyle>
          <a:p>
            <a:r>
              <a:rPr dirty="0"/>
              <a:t>Принцип достовер- ности бюджета</a:t>
            </a:r>
          </a:p>
        </p:txBody>
      </p:sp>
      <p:sp>
        <p:nvSpPr>
          <p:cNvPr id="32" name="object 32"/>
          <p:cNvSpPr/>
          <p:nvPr/>
        </p:nvSpPr>
        <p:spPr>
          <a:xfrm>
            <a:off x="5589240" y="7239001"/>
            <a:ext cx="977592" cy="17716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606350" y="7809474"/>
            <a:ext cx="960482" cy="509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0955" algn="ctr">
              <a:lnSpc>
                <a:spcPct val="91600"/>
              </a:lnSpc>
            </a:pPr>
            <a:r>
              <a:rPr sz="1200" b="1" dirty="0">
                <a:latin typeface="Calibri"/>
                <a:cs typeface="Calibri"/>
              </a:rPr>
              <a:t>Принцип гласности бюджета</a:t>
            </a:r>
          </a:p>
        </p:txBody>
      </p:sp>
      <p:sp>
        <p:nvSpPr>
          <p:cNvPr id="34" name="object 20"/>
          <p:cNvSpPr/>
          <p:nvPr/>
        </p:nvSpPr>
        <p:spPr>
          <a:xfrm>
            <a:off x="5408297" y="4748150"/>
            <a:ext cx="20955" cy="22860"/>
          </a:xfrm>
          <a:custGeom>
            <a:avLst/>
            <a:gdLst/>
            <a:ahLst/>
            <a:cxnLst/>
            <a:rect l="l" t="t" r="r" b="b"/>
            <a:pathLst>
              <a:path w="20954" h="22860">
                <a:moveTo>
                  <a:pt x="10413" y="0"/>
                </a:moveTo>
                <a:lnTo>
                  <a:pt x="12445" y="0"/>
                </a:lnTo>
                <a:lnTo>
                  <a:pt x="14096" y="253"/>
                </a:lnTo>
                <a:lnTo>
                  <a:pt x="15366" y="634"/>
                </a:lnTo>
                <a:lnTo>
                  <a:pt x="16763" y="1015"/>
                </a:lnTo>
                <a:lnTo>
                  <a:pt x="20954" y="9270"/>
                </a:lnTo>
                <a:lnTo>
                  <a:pt x="20954" y="11429"/>
                </a:lnTo>
                <a:lnTo>
                  <a:pt x="20954" y="13461"/>
                </a:lnTo>
                <a:lnTo>
                  <a:pt x="15366" y="21970"/>
                </a:lnTo>
                <a:lnTo>
                  <a:pt x="14096" y="22351"/>
                </a:lnTo>
                <a:lnTo>
                  <a:pt x="12445" y="22478"/>
                </a:lnTo>
                <a:lnTo>
                  <a:pt x="10413" y="22478"/>
                </a:lnTo>
                <a:lnTo>
                  <a:pt x="8381" y="22478"/>
                </a:lnTo>
                <a:lnTo>
                  <a:pt x="6603" y="22351"/>
                </a:lnTo>
                <a:lnTo>
                  <a:pt x="5333" y="21970"/>
                </a:lnTo>
                <a:lnTo>
                  <a:pt x="3936" y="21589"/>
                </a:lnTo>
                <a:lnTo>
                  <a:pt x="380" y="16636"/>
                </a:lnTo>
                <a:lnTo>
                  <a:pt x="126" y="15239"/>
                </a:lnTo>
                <a:lnTo>
                  <a:pt x="0" y="13461"/>
                </a:lnTo>
                <a:lnTo>
                  <a:pt x="0" y="11429"/>
                </a:lnTo>
                <a:lnTo>
                  <a:pt x="0" y="9270"/>
                </a:lnTo>
                <a:lnTo>
                  <a:pt x="126" y="7492"/>
                </a:lnTo>
                <a:lnTo>
                  <a:pt x="380" y="6095"/>
                </a:lnTo>
                <a:lnTo>
                  <a:pt x="634" y="4698"/>
                </a:lnTo>
                <a:lnTo>
                  <a:pt x="5333" y="634"/>
                </a:lnTo>
                <a:lnTo>
                  <a:pt x="6603" y="253"/>
                </a:lnTo>
                <a:lnTo>
                  <a:pt x="8381" y="0"/>
                </a:lnTo>
                <a:lnTo>
                  <a:pt x="10413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5"/>
          <p:cNvSpPr/>
          <p:nvPr/>
        </p:nvSpPr>
        <p:spPr>
          <a:xfrm>
            <a:off x="3495677" y="7262814"/>
            <a:ext cx="962153" cy="17335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5"/>
          <p:cNvSpPr/>
          <p:nvPr/>
        </p:nvSpPr>
        <p:spPr>
          <a:xfrm>
            <a:off x="2467183" y="7253615"/>
            <a:ext cx="962153" cy="17335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500985" y="7780554"/>
            <a:ext cx="956845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 marR="5080" algn="ctr">
              <a:lnSpc>
                <a:spcPct val="91600"/>
              </a:lnSpc>
              <a:defRPr sz="1200" b="1">
                <a:latin typeface="Calibri"/>
                <a:cs typeface="Calibri"/>
              </a:defRPr>
            </a:lvl1pPr>
          </a:lstStyle>
          <a:p>
            <a:r>
              <a:rPr dirty="0"/>
              <a:t>Принцип самосто- ятельности бюджета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2467183" y="7780554"/>
            <a:ext cx="957035" cy="6796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12700" marR="5080" algn="ctr">
              <a:lnSpc>
                <a:spcPct val="91600"/>
              </a:lnSpc>
              <a:defRPr sz="1200" b="1">
                <a:latin typeface="Calibri"/>
                <a:cs typeface="Calibri"/>
              </a:defRPr>
            </a:lvl1pPr>
          </a:lstStyle>
          <a:p>
            <a:r>
              <a:rPr dirty="0"/>
              <a:t>Принцип сбалансиро- ванности бюджета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8536" y="155576"/>
            <a:ext cx="598678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 algn="just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Б</a:t>
            </a:r>
            <a:r>
              <a:rPr sz="1200" spc="-40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 </a:t>
            </a:r>
            <a:r>
              <a:rPr sz="1200" spc="10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10" dirty="0">
                <a:latin typeface="Calibri"/>
                <a:cs typeface="Calibri"/>
              </a:rPr>
              <a:t>те</a:t>
            </a:r>
            <a:r>
              <a:rPr sz="1200" dirty="0">
                <a:latin typeface="Calibri"/>
                <a:cs typeface="Calibri"/>
              </a:rPr>
              <a:t>ма 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сс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5" dirty="0">
                <a:latin typeface="Calibri"/>
                <a:cs typeface="Calibri"/>
              </a:rPr>
              <a:t>й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ой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Ф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ации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э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1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ов</a:t>
            </a:r>
            <a:r>
              <a:rPr sz="1200" spc="15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ть </a:t>
            </a:r>
            <a:r>
              <a:rPr sz="1200" spc="1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ов 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раз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ых уров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ей,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ая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spc="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оциаль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о-э</a:t>
            </a:r>
            <a:r>
              <a:rPr sz="1200" spc="-2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ономиче</a:t>
            </a:r>
            <a:r>
              <a:rPr sz="1200" spc="5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10" dirty="0">
                <a:latin typeface="Calibri"/>
                <a:cs typeface="Calibri"/>
              </a:rPr>
              <a:t>в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аимо</a:t>
            </a:r>
            <a:r>
              <a:rPr sz="1200" spc="-10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тноше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5" dirty="0">
                <a:latin typeface="Calibri"/>
                <a:cs typeface="Calibri"/>
              </a:rPr>
              <a:t>ия</a:t>
            </a:r>
            <a:r>
              <a:rPr sz="1200" dirty="0">
                <a:latin typeface="Calibri"/>
                <a:cs typeface="Calibri"/>
              </a:rPr>
              <a:t>х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ом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о-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3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да</a:t>
            </a:r>
            <a:r>
              <a:rPr sz="1200" spc="-5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тве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20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ий</a:t>
            </a:r>
            <a:r>
              <a:rPr sz="1200" spc="-10" dirty="0">
                <a:latin typeface="Calibri"/>
                <a:cs typeface="Calibri"/>
              </a:rPr>
              <a:t>с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ой</a:t>
            </a:r>
            <a:r>
              <a:rPr sz="1200" spc="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Ф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ации</a:t>
            </a:r>
          </a:p>
          <a:p>
            <a:pPr marL="277495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Соверше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ой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ало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овой</a:t>
            </a:r>
            <a:r>
              <a:rPr sz="1200" spc="1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лити</a:t>
            </a:r>
            <a:r>
              <a:rPr sz="1200" spc="-5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и,</a:t>
            </a:r>
            <a:r>
              <a:rPr sz="1200" spc="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ейш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я </a:t>
            </a:r>
            <a:r>
              <a:rPr sz="1200" spc="-1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её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реали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ация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</a:p>
          <a:p>
            <a:pPr marL="1270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важ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ейшее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апра</a:t>
            </a:r>
            <a:r>
              <a:rPr sz="1200" spc="-10" dirty="0">
                <a:latin typeface="Calibri"/>
                <a:cs typeface="Calibri"/>
              </a:rPr>
              <a:t>в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-2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ие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1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ости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ад</a:t>
            </a:r>
            <a:r>
              <a:rPr sz="1200" spc="1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ии  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spc="-5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 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образова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8536" y="1070228"/>
            <a:ext cx="470535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28115" algn="l"/>
                <a:tab pos="2292350" algn="l"/>
                <a:tab pos="3352165" algn="l"/>
                <a:tab pos="3928110" algn="l"/>
              </a:tabLst>
            </a:pP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ий	райо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.	</a:t>
            </a:r>
            <a:r>
              <a:rPr sz="1200" spc="-70" dirty="0">
                <a:latin typeface="Calibri"/>
                <a:cs typeface="Calibri"/>
              </a:rPr>
              <a:t>У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пеш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я	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х	реали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ация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54373" y="1070229"/>
            <a:ext cx="91122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3020" algn="r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п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5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dirty="0">
                <a:latin typeface="Calibri"/>
                <a:cs typeface="Calibri"/>
              </a:rPr>
              <a:t>ет 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1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 </a:t>
            </a:r>
            <a:r>
              <a:rPr sz="1200" spc="-4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лав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ыми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8538" y="1253110"/>
            <a:ext cx="495998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266825" algn="l"/>
                <a:tab pos="2568575" algn="l"/>
                <a:tab pos="3352165" algn="l"/>
                <a:tab pos="4022725" algn="l"/>
                <a:tab pos="4402455" algn="l"/>
              </a:tabLst>
            </a:pPr>
            <a:r>
              <a:rPr sz="1200" dirty="0">
                <a:latin typeface="Calibri"/>
                <a:cs typeface="Calibri"/>
              </a:rPr>
              <a:t>опр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лё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ти,	пр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spc="10" dirty="0">
                <a:latin typeface="Calibri"/>
                <a:cs typeface="Calibri"/>
              </a:rPr>
              <a:t>а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spc="-2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мо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ти,	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10" dirty="0">
                <a:latin typeface="Calibri"/>
                <a:cs typeface="Calibri"/>
              </a:rPr>
              <a:t>о</a:t>
            </a:r>
            <a:r>
              <a:rPr sz="1200" spc="-20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да</a:t>
            </a:r>
            <a:r>
              <a:rPr sz="1200" spc="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ию	у</a:t>
            </a:r>
            <a:r>
              <a:rPr sz="1200" spc="-10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ловий	д</a:t>
            </a:r>
            <a:r>
              <a:rPr sz="1200" spc="10" dirty="0">
                <a:latin typeface="Calibri"/>
                <a:cs typeface="Calibri"/>
              </a:rPr>
              <a:t>л</a:t>
            </a:r>
            <a:r>
              <a:rPr sz="1200" dirty="0">
                <a:latin typeface="Calibri"/>
                <a:cs typeface="Calibri"/>
              </a:rPr>
              <a:t>я	в</a:t>
            </a:r>
            <a:r>
              <a:rPr sz="1200" spc="-10" dirty="0">
                <a:latin typeface="Calibri"/>
                <a:cs typeface="Calibri"/>
              </a:rPr>
              <a:t>ед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8538" y="1435988"/>
            <a:ext cx="501586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61185" algn="l"/>
                <a:tab pos="2832100" algn="l"/>
                <a:tab pos="4423410" algn="l"/>
              </a:tabLst>
            </a:pP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ало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опла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льщи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ами,	</a:t>
            </a:r>
            <a:r>
              <a:rPr sz="1200" spc="-45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лав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ыми	ад</a:t>
            </a:r>
            <a:r>
              <a:rPr sz="1200" spc="5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-10" dirty="0">
                <a:latin typeface="Calibri"/>
                <a:cs typeface="Calibri"/>
              </a:rPr>
              <a:t>то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15" dirty="0">
                <a:latin typeface="Calibri"/>
                <a:cs typeface="Calibri"/>
              </a:rPr>
              <a:t>а</a:t>
            </a:r>
            <a:r>
              <a:rPr sz="1200" dirty="0">
                <a:latin typeface="Calibri"/>
                <a:cs typeface="Calibri"/>
              </a:rPr>
              <a:t>ми	</a:t>
            </a:r>
            <a:r>
              <a:rPr sz="1200" spc="-10" dirty="0">
                <a:latin typeface="Calibri"/>
                <a:cs typeface="Calibri"/>
              </a:rPr>
              <a:t>до</a:t>
            </a:r>
            <a:r>
              <a:rPr sz="1200" spc="-30" dirty="0">
                <a:latin typeface="Calibri"/>
                <a:cs typeface="Calibri"/>
              </a:rPr>
              <a:t>х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ов,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8536" y="1618868"/>
            <a:ext cx="598551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dirty="0">
                <a:latin typeface="Calibri"/>
                <a:cs typeface="Calibri"/>
              </a:rPr>
              <a:t>рас</a:t>
            </a:r>
            <a:r>
              <a:rPr sz="1200" spc="-5" dirty="0">
                <a:latin typeface="Calibri"/>
                <a:cs typeface="Calibri"/>
              </a:rPr>
              <a:t>п</a:t>
            </a:r>
            <a:r>
              <a:rPr sz="1200" dirty="0">
                <a:latin typeface="Calibri"/>
                <a:cs typeface="Calibri"/>
              </a:rPr>
              <a:t>ор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ди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</a:t>
            </a:r>
            <a:r>
              <a:rPr sz="1200" spc="-5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ми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spc="10" dirty="0">
                <a:latin typeface="Calibri"/>
                <a:cs typeface="Calibri"/>
              </a:rPr>
              <a:t>д</a:t>
            </a:r>
            <a:r>
              <a:rPr sz="1200" spc="-15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ых 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10" dirty="0">
                <a:latin typeface="Calibri"/>
                <a:cs typeface="Calibri"/>
              </a:rPr>
              <a:t>ред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тв</a:t>
            </a:r>
            <a:r>
              <a:rPr sz="1200" spc="-5" dirty="0">
                <a:latin typeface="Calibri"/>
                <a:cs typeface="Calibri"/>
              </a:rPr>
              <a:t>,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114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ым </a:t>
            </a:r>
            <a:r>
              <a:rPr sz="1200" spc="1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5" dirty="0">
                <a:latin typeface="Calibri"/>
                <a:cs typeface="Calibri"/>
              </a:rPr>
              <a:t>ч</a:t>
            </a:r>
            <a:r>
              <a:rPr sz="1200" dirty="0">
                <a:latin typeface="Calibri"/>
                <a:cs typeface="Calibri"/>
              </a:rPr>
              <a:t>р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ж</a:t>
            </a:r>
            <a:r>
              <a:rPr sz="1200" spc="-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я</a:t>
            </a:r>
            <a:r>
              <a:rPr sz="1200" dirty="0">
                <a:latin typeface="Calibri"/>
                <a:cs typeface="Calibri"/>
              </a:rPr>
              <a:t>ми,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есть </a:t>
            </a:r>
            <a:r>
              <a:rPr sz="1200" spc="1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вс</a:t>
            </a:r>
            <a:r>
              <a:rPr sz="1200" spc="-1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ми уча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тн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ам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про</a:t>
            </a:r>
            <a:r>
              <a:rPr sz="1200" spc="-15" dirty="0">
                <a:latin typeface="Calibri"/>
                <a:cs typeface="Calibri"/>
              </a:rPr>
              <a:t>ц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5" dirty="0">
                <a:latin typeface="Calibri"/>
                <a:cs typeface="Calibri"/>
              </a:rPr>
              <a:t>с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а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ия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ий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райо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.</a:t>
            </a:r>
          </a:p>
        </p:txBody>
      </p:sp>
      <p:sp>
        <p:nvSpPr>
          <p:cNvPr id="8" name="object 8"/>
          <p:cNvSpPr/>
          <p:nvPr/>
        </p:nvSpPr>
        <p:spPr>
          <a:xfrm>
            <a:off x="219077" y="3095627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17957" y="3296693"/>
            <a:ext cx="333425" cy="1052831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26060" marR="5080" indent="-213360">
              <a:lnSpc>
                <a:spcPts val="1320"/>
              </a:lnSpc>
            </a:pPr>
            <a:r>
              <a:rPr sz="1200" b="1" spc="-5" dirty="0">
                <a:latin typeface="Calibri"/>
                <a:cs typeface="Calibri"/>
              </a:rPr>
              <a:t>Ф</a:t>
            </a:r>
            <a:r>
              <a:rPr sz="1200" b="1" dirty="0">
                <a:latin typeface="Calibri"/>
                <a:cs typeface="Calibri"/>
              </a:rPr>
              <a:t>ормиро</a:t>
            </a:r>
            <a:r>
              <a:rPr sz="1200" b="1" spc="-5" dirty="0">
                <a:latin typeface="Calibri"/>
                <a:cs typeface="Calibri"/>
              </a:rPr>
              <a:t>ва</a:t>
            </a:r>
            <a:r>
              <a:rPr sz="1200" b="1" dirty="0">
                <a:latin typeface="Calibri"/>
                <a:cs typeface="Calibri"/>
              </a:rPr>
              <a:t>ние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95375" y="3676649"/>
            <a:ext cx="304800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43027" y="3048000"/>
            <a:ext cx="923925" cy="1533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73455" y="3247161"/>
            <a:ext cx="679673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065" marR="5080" indent="1270" algn="ctr">
              <a:lnSpc>
                <a:spcPct val="91700"/>
              </a:lnSpc>
            </a:pPr>
            <a:r>
              <a:rPr sz="1200" b="1" spc="-20" dirty="0">
                <a:latin typeface="Calibri"/>
                <a:cs typeface="Calibri"/>
              </a:rPr>
              <a:t>О</a:t>
            </a:r>
            <a:r>
              <a:rPr sz="1200" b="1" spc="-1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обр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ние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та 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ой </a:t>
            </a:r>
            <a:r>
              <a:rPr sz="1200" b="1" spc="-20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ницип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10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 обр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зо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ния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19327" y="3676649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47927" y="3095627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569465" y="3237647"/>
            <a:ext cx="707886" cy="11728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065" marR="5080" indent="1270" algn="ctr">
              <a:lnSpc>
                <a:spcPct val="91600"/>
              </a:lnSpc>
            </a:pPr>
            <a:r>
              <a:rPr sz="1000" b="1" dirty="0">
                <a:latin typeface="Calibri"/>
                <a:cs typeface="Calibri"/>
              </a:rPr>
              <a:t>Внесен</a:t>
            </a:r>
            <a:r>
              <a:rPr sz="1000" b="1" spc="-10" dirty="0">
                <a:latin typeface="Calibri"/>
                <a:cs typeface="Calibri"/>
              </a:rPr>
              <a:t>и</a:t>
            </a:r>
            <a:r>
              <a:rPr sz="1000" b="1" dirty="0">
                <a:latin typeface="Calibri"/>
                <a:cs typeface="Calibri"/>
              </a:rPr>
              <a:t>е б</a:t>
            </a:r>
            <a:r>
              <a:rPr sz="1000" b="1" spc="5" dirty="0">
                <a:latin typeface="Calibri"/>
                <a:cs typeface="Calibri"/>
              </a:rPr>
              <a:t>ю</a:t>
            </a:r>
            <a:r>
              <a:rPr sz="1000" b="1" spc="-5" dirty="0">
                <a:latin typeface="Calibri"/>
                <a:cs typeface="Calibri"/>
              </a:rPr>
              <a:t>д</a:t>
            </a:r>
            <a:r>
              <a:rPr sz="1000" b="1" dirty="0">
                <a:latin typeface="Calibri"/>
                <a:cs typeface="Calibri"/>
              </a:rPr>
              <a:t>же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 </a:t>
            </a:r>
            <a:r>
              <a:rPr sz="1000" b="1" spc="-10" dirty="0">
                <a:latin typeface="Calibri"/>
                <a:cs typeface="Calibri"/>
              </a:rPr>
              <a:t>г</a:t>
            </a:r>
            <a:r>
              <a:rPr sz="1000" b="1" dirty="0">
                <a:latin typeface="Calibri"/>
                <a:cs typeface="Calibri"/>
              </a:rPr>
              <a:t>лавой </a:t>
            </a:r>
            <a:r>
              <a:rPr sz="1000" b="1" spc="-5" dirty="0">
                <a:latin typeface="Calibri"/>
                <a:cs typeface="Calibri"/>
              </a:rPr>
              <a:t>муни</a:t>
            </a:r>
            <a:r>
              <a:rPr sz="1000" b="1" dirty="0">
                <a:latin typeface="Calibri"/>
                <a:cs typeface="Calibri"/>
              </a:rPr>
              <a:t>ци</a:t>
            </a:r>
            <a:r>
              <a:rPr sz="1000" b="1" spc="-10" dirty="0">
                <a:latin typeface="Calibri"/>
                <a:cs typeface="Calibri"/>
              </a:rPr>
              <a:t>п</a:t>
            </a:r>
            <a:r>
              <a:rPr sz="1000" b="1" dirty="0">
                <a:latin typeface="Calibri"/>
                <a:cs typeface="Calibri"/>
              </a:rPr>
              <a:t>аль</a:t>
            </a:r>
            <a:r>
              <a:rPr sz="1000" b="1" spc="-5" dirty="0">
                <a:latin typeface="Calibri"/>
                <a:cs typeface="Calibri"/>
              </a:rPr>
              <a:t>н</a:t>
            </a:r>
            <a:r>
              <a:rPr sz="1000" b="1" dirty="0">
                <a:latin typeface="Calibri"/>
                <a:cs typeface="Calibri"/>
              </a:rPr>
              <a:t>о</a:t>
            </a:r>
            <a:r>
              <a:rPr sz="1000" b="1" spc="-5" dirty="0">
                <a:latin typeface="Calibri"/>
                <a:cs typeface="Calibri"/>
              </a:rPr>
              <a:t>г</a:t>
            </a:r>
            <a:r>
              <a:rPr sz="1000" b="1" dirty="0">
                <a:latin typeface="Calibri"/>
                <a:cs typeface="Calibri"/>
              </a:rPr>
              <a:t>о обра</a:t>
            </a:r>
            <a:r>
              <a:rPr sz="1000" b="1" spc="-5" dirty="0">
                <a:latin typeface="Calibri"/>
                <a:cs typeface="Calibri"/>
              </a:rPr>
              <a:t>з</a:t>
            </a:r>
            <a:r>
              <a:rPr sz="1000" b="1" dirty="0">
                <a:latin typeface="Calibri"/>
                <a:cs typeface="Calibri"/>
              </a:rPr>
              <a:t>ова</a:t>
            </a:r>
            <a:r>
              <a:rPr sz="1000" b="1" spc="-5" dirty="0">
                <a:latin typeface="Calibri"/>
                <a:cs typeface="Calibri"/>
              </a:rPr>
              <a:t>н</a:t>
            </a:r>
            <a:r>
              <a:rPr sz="1000" b="1" dirty="0">
                <a:latin typeface="Calibri"/>
                <a:cs typeface="Calibri"/>
              </a:rPr>
              <a:t>ия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Совет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ЩР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324226" y="3676649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62352" y="3095627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864610" y="3265833"/>
            <a:ext cx="333425" cy="11156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77470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Р</a:t>
            </a:r>
            <a:r>
              <a:rPr sz="1200" b="1" spc="-10" dirty="0">
                <a:latin typeface="Calibri"/>
                <a:cs typeface="Calibri"/>
              </a:rPr>
              <a:t>ас</a:t>
            </a:r>
            <a:r>
              <a:rPr sz="1200" b="1" dirty="0">
                <a:latin typeface="Calibri"/>
                <a:cs typeface="Calibri"/>
              </a:rPr>
              <a:t>смотр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dirty="0">
                <a:latin typeface="Calibri"/>
                <a:cs typeface="Calibri"/>
              </a:rPr>
              <a:t>ние Со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-15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ом</a:t>
            </a:r>
            <a:r>
              <a:rPr sz="1200" b="1" spc="-5" dirty="0">
                <a:latin typeface="Calibri"/>
                <a:cs typeface="Calibri"/>
              </a:rPr>
              <a:t> М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438652" y="3676649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76777" y="3095627"/>
            <a:ext cx="92392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76623" y="3248306"/>
            <a:ext cx="333425" cy="11499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39395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Пр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нятие Со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-15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ом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МО 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53075" y="3676649"/>
            <a:ext cx="285750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81677" y="3086102"/>
            <a:ext cx="923925" cy="14954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912611" y="3247161"/>
            <a:ext cx="666849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540" algn="ctr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</a:t>
            </a:r>
            <a:r>
              <a:rPr sz="1200" b="1" spc="-25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исан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е 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ой </a:t>
            </a:r>
            <a:r>
              <a:rPr sz="1200" b="1" spc="-20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ницип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10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 обр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зо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ния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29385" y="1914907"/>
            <a:ext cx="4219575" cy="495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7030A0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400302" y="2352675"/>
            <a:ext cx="2047875" cy="4953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70406" y="2398776"/>
            <a:ext cx="435863" cy="344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622804" y="2398776"/>
            <a:ext cx="1763268" cy="3444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16708" y="2536447"/>
            <a:ext cx="81280" cy="130175"/>
          </a:xfrm>
          <a:custGeom>
            <a:avLst/>
            <a:gdLst/>
            <a:ahLst/>
            <a:cxnLst/>
            <a:rect l="l" t="t" r="r" b="b"/>
            <a:pathLst>
              <a:path w="81280" h="130175">
                <a:moveTo>
                  <a:pt x="72136" y="99314"/>
                </a:moveTo>
                <a:lnTo>
                  <a:pt x="61086" y="99314"/>
                </a:lnTo>
                <a:lnTo>
                  <a:pt x="57150" y="100457"/>
                </a:lnTo>
                <a:lnTo>
                  <a:pt x="54991" y="102489"/>
                </a:lnTo>
                <a:lnTo>
                  <a:pt x="52832" y="104648"/>
                </a:lnTo>
                <a:lnTo>
                  <a:pt x="51908" y="108458"/>
                </a:lnTo>
                <a:lnTo>
                  <a:pt x="51816" y="120777"/>
                </a:lnTo>
                <a:lnTo>
                  <a:pt x="52832" y="124714"/>
                </a:lnTo>
                <a:lnTo>
                  <a:pt x="54991" y="126746"/>
                </a:lnTo>
                <a:lnTo>
                  <a:pt x="57023" y="128905"/>
                </a:lnTo>
                <a:lnTo>
                  <a:pt x="60833" y="129921"/>
                </a:lnTo>
                <a:lnTo>
                  <a:pt x="72009" y="129921"/>
                </a:lnTo>
                <a:lnTo>
                  <a:pt x="75819" y="128905"/>
                </a:lnTo>
                <a:lnTo>
                  <a:pt x="80137" y="124587"/>
                </a:lnTo>
                <a:lnTo>
                  <a:pt x="81089" y="120777"/>
                </a:lnTo>
                <a:lnTo>
                  <a:pt x="81153" y="108458"/>
                </a:lnTo>
                <a:lnTo>
                  <a:pt x="80137" y="104521"/>
                </a:lnTo>
                <a:lnTo>
                  <a:pt x="77978" y="102489"/>
                </a:lnTo>
                <a:lnTo>
                  <a:pt x="75946" y="100330"/>
                </a:lnTo>
                <a:lnTo>
                  <a:pt x="72136" y="99314"/>
                </a:lnTo>
                <a:close/>
              </a:path>
              <a:path w="81280" h="130175">
                <a:moveTo>
                  <a:pt x="13081" y="0"/>
                </a:moveTo>
                <a:lnTo>
                  <a:pt x="0" y="3429"/>
                </a:lnTo>
                <a:lnTo>
                  <a:pt x="0" y="125730"/>
                </a:lnTo>
                <a:lnTo>
                  <a:pt x="6858" y="128905"/>
                </a:lnTo>
                <a:lnTo>
                  <a:pt x="8509" y="129159"/>
                </a:lnTo>
                <a:lnTo>
                  <a:pt x="17780" y="129159"/>
                </a:lnTo>
                <a:lnTo>
                  <a:pt x="19431" y="128905"/>
                </a:lnTo>
                <a:lnTo>
                  <a:pt x="21082" y="128778"/>
                </a:lnTo>
                <a:lnTo>
                  <a:pt x="26162" y="125730"/>
                </a:lnTo>
                <a:lnTo>
                  <a:pt x="26162" y="3429"/>
                </a:lnTo>
                <a:lnTo>
                  <a:pt x="17780" y="127"/>
                </a:lnTo>
                <a:lnTo>
                  <a:pt x="13081" y="0"/>
                </a:lnTo>
                <a:close/>
              </a:path>
            </a:pathLst>
          </a:custGeom>
          <a:solidFill>
            <a:srgbClr val="F4F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668525" y="2635757"/>
            <a:ext cx="29845" cy="31115"/>
          </a:xfrm>
          <a:custGeom>
            <a:avLst/>
            <a:gdLst/>
            <a:ahLst/>
            <a:cxnLst/>
            <a:rect l="l" t="t" r="r" b="b"/>
            <a:pathLst>
              <a:path w="29844" h="31114">
                <a:moveTo>
                  <a:pt x="14858" y="0"/>
                </a:moveTo>
                <a:lnTo>
                  <a:pt x="20319" y="0"/>
                </a:lnTo>
                <a:lnTo>
                  <a:pt x="24129" y="1016"/>
                </a:lnTo>
                <a:lnTo>
                  <a:pt x="26161" y="3175"/>
                </a:lnTo>
                <a:lnTo>
                  <a:pt x="28320" y="5207"/>
                </a:lnTo>
                <a:lnTo>
                  <a:pt x="29336" y="9144"/>
                </a:lnTo>
                <a:lnTo>
                  <a:pt x="29336" y="15113"/>
                </a:lnTo>
                <a:lnTo>
                  <a:pt x="29336" y="21209"/>
                </a:lnTo>
                <a:lnTo>
                  <a:pt x="28320" y="25273"/>
                </a:lnTo>
                <a:lnTo>
                  <a:pt x="26161" y="27432"/>
                </a:lnTo>
                <a:lnTo>
                  <a:pt x="24002" y="29591"/>
                </a:lnTo>
                <a:lnTo>
                  <a:pt x="20192" y="30607"/>
                </a:lnTo>
                <a:lnTo>
                  <a:pt x="14604" y="30607"/>
                </a:lnTo>
                <a:lnTo>
                  <a:pt x="9016" y="30607"/>
                </a:lnTo>
                <a:lnTo>
                  <a:pt x="5206" y="29591"/>
                </a:lnTo>
                <a:lnTo>
                  <a:pt x="3174" y="27432"/>
                </a:lnTo>
                <a:lnTo>
                  <a:pt x="1015" y="25400"/>
                </a:lnTo>
                <a:lnTo>
                  <a:pt x="0" y="21463"/>
                </a:lnTo>
                <a:lnTo>
                  <a:pt x="0" y="15621"/>
                </a:lnTo>
                <a:lnTo>
                  <a:pt x="0" y="9525"/>
                </a:lnTo>
                <a:lnTo>
                  <a:pt x="1015" y="5334"/>
                </a:lnTo>
                <a:lnTo>
                  <a:pt x="3174" y="3175"/>
                </a:lnTo>
                <a:lnTo>
                  <a:pt x="5333" y="1143"/>
                </a:lnTo>
                <a:lnTo>
                  <a:pt x="9270" y="0"/>
                </a:lnTo>
                <a:lnTo>
                  <a:pt x="14858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16707" y="2536445"/>
            <a:ext cx="26670" cy="129539"/>
          </a:xfrm>
          <a:custGeom>
            <a:avLst/>
            <a:gdLst/>
            <a:ahLst/>
            <a:cxnLst/>
            <a:rect l="l" t="t" r="r" b="b"/>
            <a:pathLst>
              <a:path w="26669" h="129539">
                <a:moveTo>
                  <a:pt x="13081" y="0"/>
                </a:moveTo>
                <a:lnTo>
                  <a:pt x="15621" y="0"/>
                </a:lnTo>
                <a:lnTo>
                  <a:pt x="17780" y="127"/>
                </a:lnTo>
                <a:lnTo>
                  <a:pt x="26162" y="3429"/>
                </a:lnTo>
                <a:lnTo>
                  <a:pt x="26162" y="4191"/>
                </a:lnTo>
                <a:lnTo>
                  <a:pt x="26162" y="125095"/>
                </a:lnTo>
                <a:lnTo>
                  <a:pt x="26162" y="125730"/>
                </a:lnTo>
                <a:lnTo>
                  <a:pt x="25908" y="126365"/>
                </a:lnTo>
                <a:lnTo>
                  <a:pt x="25526" y="126873"/>
                </a:lnTo>
                <a:lnTo>
                  <a:pt x="25146" y="127381"/>
                </a:lnTo>
                <a:lnTo>
                  <a:pt x="24384" y="127762"/>
                </a:lnTo>
                <a:lnTo>
                  <a:pt x="23368" y="128143"/>
                </a:lnTo>
                <a:lnTo>
                  <a:pt x="22351" y="128524"/>
                </a:lnTo>
                <a:lnTo>
                  <a:pt x="21082" y="128778"/>
                </a:lnTo>
                <a:lnTo>
                  <a:pt x="19431" y="128905"/>
                </a:lnTo>
                <a:lnTo>
                  <a:pt x="17780" y="129159"/>
                </a:lnTo>
                <a:lnTo>
                  <a:pt x="15621" y="129286"/>
                </a:lnTo>
                <a:lnTo>
                  <a:pt x="13081" y="129286"/>
                </a:lnTo>
                <a:lnTo>
                  <a:pt x="10541" y="129286"/>
                </a:lnTo>
                <a:lnTo>
                  <a:pt x="8509" y="129159"/>
                </a:lnTo>
                <a:lnTo>
                  <a:pt x="6858" y="128905"/>
                </a:lnTo>
                <a:lnTo>
                  <a:pt x="5080" y="128778"/>
                </a:lnTo>
                <a:lnTo>
                  <a:pt x="3809" y="128524"/>
                </a:lnTo>
                <a:lnTo>
                  <a:pt x="2793" y="128143"/>
                </a:lnTo>
                <a:lnTo>
                  <a:pt x="1777" y="127762"/>
                </a:lnTo>
                <a:lnTo>
                  <a:pt x="1142" y="127381"/>
                </a:lnTo>
                <a:lnTo>
                  <a:pt x="634" y="126873"/>
                </a:lnTo>
                <a:lnTo>
                  <a:pt x="253" y="126365"/>
                </a:lnTo>
                <a:lnTo>
                  <a:pt x="0" y="125730"/>
                </a:lnTo>
                <a:lnTo>
                  <a:pt x="0" y="125095"/>
                </a:lnTo>
                <a:lnTo>
                  <a:pt x="0" y="4191"/>
                </a:lnTo>
                <a:lnTo>
                  <a:pt x="0" y="3429"/>
                </a:lnTo>
                <a:lnTo>
                  <a:pt x="253" y="2921"/>
                </a:lnTo>
                <a:lnTo>
                  <a:pt x="10541" y="0"/>
                </a:lnTo>
                <a:lnTo>
                  <a:pt x="13081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63012" y="2528699"/>
            <a:ext cx="1468882" cy="1447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78536" y="2772157"/>
            <a:ext cx="336804" cy="3002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645920" y="2772157"/>
            <a:ext cx="336804" cy="3002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718816" y="2772157"/>
            <a:ext cx="336804" cy="3002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84678" y="2772157"/>
            <a:ext cx="336803" cy="3002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050537" y="2772157"/>
            <a:ext cx="336803" cy="3002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44186" y="2772157"/>
            <a:ext cx="336803" cy="3002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78918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746631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819780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85640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151884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145784" y="2851912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2543175" y="4572002"/>
            <a:ext cx="1695450" cy="4953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09088" y="4613147"/>
            <a:ext cx="489204" cy="34442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814829" y="4613147"/>
            <a:ext cx="1362455" cy="3444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755140" y="4750945"/>
            <a:ext cx="134620" cy="130175"/>
          </a:xfrm>
          <a:custGeom>
            <a:avLst/>
            <a:gdLst/>
            <a:ahLst/>
            <a:cxnLst/>
            <a:rect l="l" t="t" r="r" b="b"/>
            <a:pathLst>
              <a:path w="134619" h="130175">
                <a:moveTo>
                  <a:pt x="125475" y="99440"/>
                </a:moveTo>
                <a:lnTo>
                  <a:pt x="114299" y="99440"/>
                </a:lnTo>
                <a:lnTo>
                  <a:pt x="110489" y="100456"/>
                </a:lnTo>
                <a:lnTo>
                  <a:pt x="108330" y="102615"/>
                </a:lnTo>
                <a:lnTo>
                  <a:pt x="106171" y="104647"/>
                </a:lnTo>
                <a:lnTo>
                  <a:pt x="105217" y="108584"/>
                </a:lnTo>
                <a:lnTo>
                  <a:pt x="105155" y="120903"/>
                </a:lnTo>
                <a:lnTo>
                  <a:pt x="106171" y="124840"/>
                </a:lnTo>
                <a:lnTo>
                  <a:pt x="108330" y="126872"/>
                </a:lnTo>
                <a:lnTo>
                  <a:pt x="110362" y="128904"/>
                </a:lnTo>
                <a:lnTo>
                  <a:pt x="114172" y="130047"/>
                </a:lnTo>
                <a:lnTo>
                  <a:pt x="125348" y="130047"/>
                </a:lnTo>
                <a:lnTo>
                  <a:pt x="134492" y="108584"/>
                </a:lnTo>
                <a:lnTo>
                  <a:pt x="133476" y="104647"/>
                </a:lnTo>
                <a:lnTo>
                  <a:pt x="129285" y="100456"/>
                </a:lnTo>
                <a:lnTo>
                  <a:pt x="125475" y="99440"/>
                </a:lnTo>
                <a:close/>
              </a:path>
              <a:path w="134619" h="130175">
                <a:moveTo>
                  <a:pt x="66420" y="0"/>
                </a:moveTo>
                <a:lnTo>
                  <a:pt x="61848" y="126"/>
                </a:lnTo>
                <a:lnTo>
                  <a:pt x="60197" y="380"/>
                </a:lnTo>
                <a:lnTo>
                  <a:pt x="58546" y="507"/>
                </a:lnTo>
                <a:lnTo>
                  <a:pt x="53339" y="3555"/>
                </a:lnTo>
                <a:lnTo>
                  <a:pt x="53339" y="125856"/>
                </a:lnTo>
                <a:lnTo>
                  <a:pt x="63880" y="129285"/>
                </a:lnTo>
                <a:lnTo>
                  <a:pt x="68960" y="129285"/>
                </a:lnTo>
                <a:lnTo>
                  <a:pt x="78866" y="126872"/>
                </a:lnTo>
                <a:lnTo>
                  <a:pt x="79247" y="126364"/>
                </a:lnTo>
                <a:lnTo>
                  <a:pt x="79501" y="125856"/>
                </a:lnTo>
                <a:lnTo>
                  <a:pt x="79501" y="3555"/>
                </a:lnTo>
                <a:lnTo>
                  <a:pt x="72770" y="380"/>
                </a:lnTo>
                <a:lnTo>
                  <a:pt x="71119" y="126"/>
                </a:lnTo>
                <a:lnTo>
                  <a:pt x="66420" y="0"/>
                </a:lnTo>
                <a:close/>
              </a:path>
              <a:path w="134619" h="130175">
                <a:moveTo>
                  <a:pt x="13080" y="0"/>
                </a:moveTo>
                <a:lnTo>
                  <a:pt x="8508" y="126"/>
                </a:lnTo>
                <a:lnTo>
                  <a:pt x="6857" y="380"/>
                </a:lnTo>
                <a:lnTo>
                  <a:pt x="5206" y="507"/>
                </a:lnTo>
                <a:lnTo>
                  <a:pt x="0" y="3555"/>
                </a:lnTo>
                <a:lnTo>
                  <a:pt x="0" y="125856"/>
                </a:lnTo>
                <a:lnTo>
                  <a:pt x="10540" y="129285"/>
                </a:lnTo>
                <a:lnTo>
                  <a:pt x="15620" y="129285"/>
                </a:lnTo>
                <a:lnTo>
                  <a:pt x="25526" y="126872"/>
                </a:lnTo>
                <a:lnTo>
                  <a:pt x="25907" y="126364"/>
                </a:lnTo>
                <a:lnTo>
                  <a:pt x="26161" y="125856"/>
                </a:lnTo>
                <a:lnTo>
                  <a:pt x="26161" y="3555"/>
                </a:lnTo>
                <a:lnTo>
                  <a:pt x="19430" y="380"/>
                </a:lnTo>
                <a:lnTo>
                  <a:pt x="17779" y="126"/>
                </a:lnTo>
                <a:lnTo>
                  <a:pt x="13080" y="0"/>
                </a:lnTo>
                <a:close/>
              </a:path>
            </a:pathLst>
          </a:custGeom>
          <a:solidFill>
            <a:srgbClr val="F4F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860296" y="4850384"/>
            <a:ext cx="29845" cy="31115"/>
          </a:xfrm>
          <a:custGeom>
            <a:avLst/>
            <a:gdLst/>
            <a:ahLst/>
            <a:cxnLst/>
            <a:rect l="l" t="t" r="r" b="b"/>
            <a:pathLst>
              <a:path w="29844" h="31114">
                <a:moveTo>
                  <a:pt x="14858" y="0"/>
                </a:moveTo>
                <a:lnTo>
                  <a:pt x="20319" y="0"/>
                </a:lnTo>
                <a:lnTo>
                  <a:pt x="24129" y="1016"/>
                </a:lnTo>
                <a:lnTo>
                  <a:pt x="26161" y="3048"/>
                </a:lnTo>
                <a:lnTo>
                  <a:pt x="28320" y="5207"/>
                </a:lnTo>
                <a:lnTo>
                  <a:pt x="29336" y="9144"/>
                </a:lnTo>
                <a:lnTo>
                  <a:pt x="29336" y="14986"/>
                </a:lnTo>
                <a:lnTo>
                  <a:pt x="29336" y="21209"/>
                </a:lnTo>
                <a:lnTo>
                  <a:pt x="28320" y="25273"/>
                </a:lnTo>
                <a:lnTo>
                  <a:pt x="26161" y="27432"/>
                </a:lnTo>
                <a:lnTo>
                  <a:pt x="24002" y="29463"/>
                </a:lnTo>
                <a:lnTo>
                  <a:pt x="20192" y="30607"/>
                </a:lnTo>
                <a:lnTo>
                  <a:pt x="14604" y="30607"/>
                </a:lnTo>
                <a:lnTo>
                  <a:pt x="9016" y="30607"/>
                </a:lnTo>
                <a:lnTo>
                  <a:pt x="5206" y="29463"/>
                </a:lnTo>
                <a:lnTo>
                  <a:pt x="3174" y="27432"/>
                </a:lnTo>
                <a:lnTo>
                  <a:pt x="1015" y="25400"/>
                </a:lnTo>
                <a:lnTo>
                  <a:pt x="0" y="21463"/>
                </a:lnTo>
                <a:lnTo>
                  <a:pt x="0" y="15621"/>
                </a:lnTo>
                <a:lnTo>
                  <a:pt x="0" y="9398"/>
                </a:lnTo>
                <a:lnTo>
                  <a:pt x="1015" y="5207"/>
                </a:lnTo>
                <a:lnTo>
                  <a:pt x="3174" y="3175"/>
                </a:lnTo>
                <a:lnTo>
                  <a:pt x="5333" y="1016"/>
                </a:lnTo>
                <a:lnTo>
                  <a:pt x="9143" y="0"/>
                </a:lnTo>
                <a:lnTo>
                  <a:pt x="14858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08477" y="4750944"/>
            <a:ext cx="26670" cy="129539"/>
          </a:xfrm>
          <a:custGeom>
            <a:avLst/>
            <a:gdLst/>
            <a:ahLst/>
            <a:cxnLst/>
            <a:rect l="l" t="t" r="r" b="b"/>
            <a:pathLst>
              <a:path w="26669" h="129539">
                <a:moveTo>
                  <a:pt x="13081" y="0"/>
                </a:moveTo>
                <a:lnTo>
                  <a:pt x="15621" y="0"/>
                </a:lnTo>
                <a:lnTo>
                  <a:pt x="17780" y="126"/>
                </a:lnTo>
                <a:lnTo>
                  <a:pt x="19431" y="380"/>
                </a:lnTo>
                <a:lnTo>
                  <a:pt x="21082" y="507"/>
                </a:lnTo>
                <a:lnTo>
                  <a:pt x="25526" y="2412"/>
                </a:lnTo>
                <a:lnTo>
                  <a:pt x="25908" y="2920"/>
                </a:lnTo>
                <a:lnTo>
                  <a:pt x="26162" y="3555"/>
                </a:lnTo>
                <a:lnTo>
                  <a:pt x="26162" y="4190"/>
                </a:lnTo>
                <a:lnTo>
                  <a:pt x="26162" y="125094"/>
                </a:lnTo>
                <a:lnTo>
                  <a:pt x="26162" y="125856"/>
                </a:lnTo>
                <a:lnTo>
                  <a:pt x="25908" y="126364"/>
                </a:lnTo>
                <a:lnTo>
                  <a:pt x="25526" y="126872"/>
                </a:lnTo>
                <a:lnTo>
                  <a:pt x="25146" y="127507"/>
                </a:lnTo>
                <a:lnTo>
                  <a:pt x="15621" y="129285"/>
                </a:lnTo>
                <a:lnTo>
                  <a:pt x="13081" y="129285"/>
                </a:lnTo>
                <a:lnTo>
                  <a:pt x="10541" y="129285"/>
                </a:lnTo>
                <a:lnTo>
                  <a:pt x="0" y="125856"/>
                </a:lnTo>
                <a:lnTo>
                  <a:pt x="0" y="125094"/>
                </a:lnTo>
                <a:lnTo>
                  <a:pt x="0" y="4190"/>
                </a:lnTo>
                <a:lnTo>
                  <a:pt x="0" y="3555"/>
                </a:lnTo>
                <a:lnTo>
                  <a:pt x="253" y="2920"/>
                </a:lnTo>
                <a:lnTo>
                  <a:pt x="6858" y="380"/>
                </a:lnTo>
                <a:lnTo>
                  <a:pt x="8509" y="126"/>
                </a:lnTo>
                <a:lnTo>
                  <a:pt x="10541" y="0"/>
                </a:lnTo>
                <a:lnTo>
                  <a:pt x="13081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755138" y="4750944"/>
            <a:ext cx="26670" cy="129539"/>
          </a:xfrm>
          <a:custGeom>
            <a:avLst/>
            <a:gdLst/>
            <a:ahLst/>
            <a:cxnLst/>
            <a:rect l="l" t="t" r="r" b="b"/>
            <a:pathLst>
              <a:path w="26669" h="129539">
                <a:moveTo>
                  <a:pt x="13080" y="0"/>
                </a:moveTo>
                <a:lnTo>
                  <a:pt x="15620" y="0"/>
                </a:lnTo>
                <a:lnTo>
                  <a:pt x="17779" y="126"/>
                </a:lnTo>
                <a:lnTo>
                  <a:pt x="19430" y="380"/>
                </a:lnTo>
                <a:lnTo>
                  <a:pt x="21081" y="507"/>
                </a:lnTo>
                <a:lnTo>
                  <a:pt x="25526" y="2412"/>
                </a:lnTo>
                <a:lnTo>
                  <a:pt x="25907" y="2920"/>
                </a:lnTo>
                <a:lnTo>
                  <a:pt x="26161" y="3555"/>
                </a:lnTo>
                <a:lnTo>
                  <a:pt x="26161" y="4190"/>
                </a:lnTo>
                <a:lnTo>
                  <a:pt x="26161" y="125094"/>
                </a:lnTo>
                <a:lnTo>
                  <a:pt x="26161" y="125856"/>
                </a:lnTo>
                <a:lnTo>
                  <a:pt x="25907" y="126364"/>
                </a:lnTo>
                <a:lnTo>
                  <a:pt x="25526" y="126872"/>
                </a:lnTo>
                <a:lnTo>
                  <a:pt x="25145" y="127507"/>
                </a:lnTo>
                <a:lnTo>
                  <a:pt x="15620" y="129285"/>
                </a:lnTo>
                <a:lnTo>
                  <a:pt x="13080" y="129285"/>
                </a:lnTo>
                <a:lnTo>
                  <a:pt x="10540" y="129285"/>
                </a:lnTo>
                <a:lnTo>
                  <a:pt x="0" y="125856"/>
                </a:lnTo>
                <a:lnTo>
                  <a:pt x="0" y="125094"/>
                </a:lnTo>
                <a:lnTo>
                  <a:pt x="0" y="4190"/>
                </a:lnTo>
                <a:lnTo>
                  <a:pt x="0" y="3555"/>
                </a:lnTo>
                <a:lnTo>
                  <a:pt x="253" y="2920"/>
                </a:lnTo>
                <a:lnTo>
                  <a:pt x="6857" y="380"/>
                </a:lnTo>
                <a:lnTo>
                  <a:pt x="8508" y="126"/>
                </a:lnTo>
                <a:lnTo>
                  <a:pt x="10540" y="0"/>
                </a:lnTo>
                <a:lnTo>
                  <a:pt x="13080" y="0"/>
                </a:lnTo>
                <a:close/>
              </a:path>
            </a:pathLst>
          </a:custGeom>
          <a:ln w="12192">
            <a:solidFill>
              <a:srgbClr val="054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954784" y="4744847"/>
            <a:ext cx="1069213" cy="1431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47702" y="5238751"/>
            <a:ext cx="120967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923950" y="5547488"/>
            <a:ext cx="666849" cy="8394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21590" marR="5080" indent="-9525" algn="just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З</a:t>
            </a:r>
            <a:r>
              <a:rPr sz="1200" b="1" spc="-10" dirty="0">
                <a:latin typeface="Calibri"/>
                <a:cs typeface="Calibri"/>
              </a:rPr>
              <a:t>ак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чение </a:t>
            </a:r>
            <a:r>
              <a:rPr sz="1200" b="1" spc="-30" dirty="0">
                <a:latin typeface="Calibri"/>
                <a:cs typeface="Calibri"/>
              </a:rPr>
              <a:t>к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тр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к</a:t>
            </a:r>
            <a:r>
              <a:rPr sz="1200" b="1" spc="-15" dirty="0">
                <a:latin typeface="Calibri"/>
                <a:cs typeface="Calibri"/>
              </a:rPr>
              <a:t>т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, </a:t>
            </a:r>
            <a:r>
              <a:rPr sz="1200" b="1" spc="-1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оро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, со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аше</a:t>
            </a:r>
            <a:r>
              <a:rPr sz="1200" b="1" dirty="0">
                <a:latin typeface="Calibri"/>
                <a:cs typeface="Calibri"/>
              </a:rPr>
              <a:t>ний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847850" y="5781676"/>
            <a:ext cx="361950" cy="4000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181227" y="5238751"/>
            <a:ext cx="120967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2625091" y="5537887"/>
            <a:ext cx="333425" cy="85851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35890" marR="5080" indent="-123825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Социал</a:t>
            </a:r>
            <a:r>
              <a:rPr sz="1200" b="1" spc="-5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ные 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ы</a:t>
            </a:r>
            <a:r>
              <a:rPr sz="1200" b="1" spc="-10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ты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371850" y="5781676"/>
            <a:ext cx="361950" cy="4000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95700" y="5238751"/>
            <a:ext cx="1219200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4239514" y="5587270"/>
            <a:ext cx="153888" cy="7600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О</a:t>
            </a:r>
            <a:r>
              <a:rPr sz="1000" b="1" spc="-5" dirty="0">
                <a:latin typeface="Calibri"/>
                <a:cs typeface="Calibri"/>
              </a:rPr>
              <a:t>п</a:t>
            </a:r>
            <a:r>
              <a:rPr sz="1000" b="1" dirty="0">
                <a:latin typeface="Calibri"/>
                <a:cs typeface="Calibri"/>
              </a:rPr>
              <a:t>ла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тр</a:t>
            </a:r>
            <a:r>
              <a:rPr sz="1000" b="1" spc="-5" dirty="0">
                <a:latin typeface="Calibri"/>
                <a:cs typeface="Calibri"/>
              </a:rPr>
              <a:t>уд</a:t>
            </a:r>
            <a:r>
              <a:rPr sz="1000" b="1" dirty="0">
                <a:latin typeface="Calibri"/>
                <a:cs typeface="Calibri"/>
              </a:rPr>
              <a:t>а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886327" y="5781676"/>
            <a:ext cx="352425" cy="4000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200650" y="5238751"/>
            <a:ext cx="1219200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5648960" y="5526610"/>
            <a:ext cx="333425" cy="880111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33985" marR="5080" indent="-121920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-5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та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иных 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с</a:t>
            </a:r>
            <a:r>
              <a:rPr sz="1200" b="1" spc="-25" dirty="0">
                <a:latin typeface="Calibri"/>
                <a:cs typeface="Calibri"/>
              </a:rPr>
              <a:t>хо</a:t>
            </a:r>
            <a:r>
              <a:rPr sz="1200" b="1" spc="-15" dirty="0">
                <a:latin typeface="Calibri"/>
                <a:cs typeface="Calibri"/>
              </a:rPr>
              <a:t>д</a:t>
            </a:r>
            <a:r>
              <a:rPr sz="1200" b="1" dirty="0">
                <a:latin typeface="Calibri"/>
                <a:cs typeface="Calibri"/>
              </a:rPr>
              <a:t>ов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222044" y="5063491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837814" y="5063491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362069" y="5063491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886450" y="5063491"/>
            <a:ext cx="10287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686052" y="6781802"/>
            <a:ext cx="1647825" cy="4953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752344" y="6829043"/>
            <a:ext cx="544068" cy="34442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012948" y="6829043"/>
            <a:ext cx="1266444" cy="34442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893188" y="6957823"/>
            <a:ext cx="1237615" cy="1447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52400" y="7524751"/>
            <a:ext cx="914400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446634" y="7819595"/>
            <a:ext cx="333425" cy="864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67310" marR="5080" indent="-55244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Соста</a:t>
            </a:r>
            <a:r>
              <a:rPr sz="1200" b="1" spc="-20" dirty="0">
                <a:latin typeface="Calibri"/>
                <a:cs typeface="Calibri"/>
              </a:rPr>
              <a:t>в</a:t>
            </a:r>
            <a:r>
              <a:rPr sz="1200" b="1" spc="5" dirty="0">
                <a:latin typeface="Calibri"/>
                <a:cs typeface="Calibri"/>
              </a:rPr>
              <a:t>л</a:t>
            </a:r>
            <a:r>
              <a:rPr sz="1200" b="1" dirty="0">
                <a:latin typeface="Calibri"/>
                <a:cs typeface="Calibri"/>
              </a:rPr>
              <a:t>е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ие от</a:t>
            </a:r>
            <a:r>
              <a:rPr sz="1200" b="1" spc="5" dirty="0">
                <a:latin typeface="Calibri"/>
                <a:cs typeface="Calibri"/>
              </a:rPr>
              <a:t>ч</a:t>
            </a:r>
            <a:r>
              <a:rPr sz="1200" b="1" dirty="0">
                <a:latin typeface="Calibri"/>
                <a:cs typeface="Calibri"/>
              </a:rPr>
              <a:t>ет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ости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978206" y="8096249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190627" y="7524751"/>
            <a:ext cx="1019175" cy="14859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1318386" y="7672249"/>
            <a:ext cx="849592" cy="1156971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-1270" algn="ctr">
              <a:lnSpc>
                <a:spcPct val="91700"/>
              </a:lnSpc>
            </a:pPr>
            <a:r>
              <a:rPr sz="1200" b="1" dirty="0">
                <a:latin typeface="Calibri"/>
                <a:cs typeface="Calibri"/>
              </a:rPr>
              <a:t>Фо</a:t>
            </a:r>
            <a:r>
              <a:rPr sz="1200" b="1" spc="5" dirty="0">
                <a:latin typeface="Calibri"/>
                <a:cs typeface="Calibri"/>
              </a:rPr>
              <a:t>р</a:t>
            </a:r>
            <a:r>
              <a:rPr sz="1200" b="1" dirty="0">
                <a:latin typeface="Calibri"/>
                <a:cs typeface="Calibri"/>
              </a:rPr>
              <a:t>миро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ание реш</a:t>
            </a:r>
            <a:r>
              <a:rPr sz="1200" b="1" spc="-5" dirty="0">
                <a:latin typeface="Calibri"/>
                <a:cs typeface="Calibri"/>
              </a:rPr>
              <a:t>е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ия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Со</a:t>
            </a:r>
            <a:r>
              <a:rPr sz="1200" b="1" spc="-5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ета МО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об исп</a:t>
            </a:r>
            <a:r>
              <a:rPr sz="1200" b="1" spc="-25" dirty="0">
                <a:latin typeface="Calibri"/>
                <a:cs typeface="Calibri"/>
              </a:rPr>
              <a:t>о</a:t>
            </a:r>
            <a:r>
              <a:rPr sz="1200" b="1" spc="5" dirty="0">
                <a:latin typeface="Calibri"/>
                <a:cs typeface="Calibri"/>
              </a:rPr>
              <a:t>лн</a:t>
            </a:r>
            <a:r>
              <a:rPr sz="1200" b="1" dirty="0">
                <a:latin typeface="Calibri"/>
                <a:cs typeface="Calibri"/>
              </a:rPr>
              <a:t>е</a:t>
            </a:r>
            <a:r>
              <a:rPr sz="1200" b="1" spc="5" dirty="0">
                <a:latin typeface="Calibri"/>
                <a:cs typeface="Calibri"/>
              </a:rPr>
              <a:t>н</a:t>
            </a:r>
            <a:r>
              <a:rPr sz="1200" b="1" dirty="0">
                <a:latin typeface="Calibri"/>
                <a:cs typeface="Calibri"/>
              </a:rPr>
              <a:t>ии б</a:t>
            </a:r>
            <a:r>
              <a:rPr sz="1200" b="1" spc="-30" dirty="0">
                <a:latin typeface="Calibri"/>
                <a:cs typeface="Calibri"/>
              </a:rPr>
              <a:t>ю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25" dirty="0">
                <a:latin typeface="Calibri"/>
                <a:cs typeface="Calibri"/>
              </a:rPr>
              <a:t>ж</a:t>
            </a:r>
            <a:r>
              <a:rPr sz="1200" b="1" dirty="0">
                <a:latin typeface="Calibri"/>
                <a:cs typeface="Calibri"/>
              </a:rPr>
              <a:t>ета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М</a:t>
            </a:r>
            <a:r>
              <a:rPr sz="1200" b="1" dirty="0">
                <a:latin typeface="Calibri"/>
                <a:cs typeface="Calibri"/>
              </a:rPr>
              <a:t>О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ЩР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143127" y="8105776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381252" y="7515225"/>
            <a:ext cx="923925" cy="1504951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2567941" y="7633304"/>
            <a:ext cx="566309" cy="1238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4445" algn="ctr">
              <a:lnSpc>
                <a:spcPct val="91700"/>
              </a:lnSpc>
            </a:pPr>
            <a:r>
              <a:rPr sz="1000" b="1" dirty="0">
                <a:latin typeface="Calibri"/>
                <a:cs typeface="Calibri"/>
              </a:rPr>
              <a:t>Од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б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ение</a:t>
            </a:r>
            <a:r>
              <a:rPr sz="1000" b="1" spc="5" dirty="0">
                <a:latin typeface="Calibri"/>
                <a:cs typeface="Calibri"/>
              </a:rPr>
              <a:t> р</a:t>
            </a:r>
            <a:r>
              <a:rPr sz="1000" b="1" dirty="0">
                <a:latin typeface="Calibri"/>
                <a:cs typeface="Calibri"/>
              </a:rPr>
              <a:t>ешения 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б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и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по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нении б</a:t>
            </a:r>
            <a:r>
              <a:rPr sz="1000" b="1" spc="5" dirty="0">
                <a:latin typeface="Calibri"/>
                <a:cs typeface="Calibri"/>
              </a:rPr>
              <a:t>ю</a:t>
            </a:r>
            <a:r>
              <a:rPr sz="1000" b="1" dirty="0">
                <a:latin typeface="Calibri"/>
                <a:cs typeface="Calibri"/>
              </a:rPr>
              <a:t>джета </a:t>
            </a:r>
            <a:r>
              <a:rPr sz="1000" b="1" spc="-5" dirty="0">
                <a:latin typeface="Calibri"/>
                <a:cs typeface="Calibri"/>
              </a:rPr>
              <a:t>г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ав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й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 Ще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бин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кий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ай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224212" y="8105776"/>
            <a:ext cx="304800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471862" y="7485633"/>
            <a:ext cx="933450" cy="1524000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3618612" y="7633304"/>
            <a:ext cx="707886" cy="12388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540" algn="ctr">
              <a:lnSpc>
                <a:spcPct val="91500"/>
              </a:lnSpc>
            </a:pPr>
            <a:r>
              <a:rPr sz="1000" b="1" spc="5" dirty="0">
                <a:latin typeface="Calibri"/>
                <a:cs typeface="Calibri"/>
              </a:rPr>
              <a:t>В</a:t>
            </a:r>
            <a:r>
              <a:rPr sz="1000" b="1" dirty="0">
                <a:latin typeface="Calibri"/>
                <a:cs typeface="Calibri"/>
              </a:rPr>
              <a:t>не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ение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г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ав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й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 Ще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бин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кий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ай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н </a:t>
            </a:r>
            <a:r>
              <a:rPr sz="1000" b="1" spc="5" dirty="0">
                <a:latin typeface="Calibri"/>
                <a:cs typeface="Calibri"/>
              </a:rPr>
              <a:t>р</a:t>
            </a:r>
            <a:r>
              <a:rPr sz="1000" b="1" dirty="0">
                <a:latin typeface="Calibri"/>
                <a:cs typeface="Calibri"/>
              </a:rPr>
              <a:t>ешения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б и</a:t>
            </a:r>
            <a:r>
              <a:rPr sz="1000" b="1" spc="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по</a:t>
            </a:r>
            <a:r>
              <a:rPr sz="1000" b="1" spc="5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нении 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б</a:t>
            </a:r>
            <a:r>
              <a:rPr sz="1000" b="1" spc="5" dirty="0">
                <a:latin typeface="Calibri"/>
                <a:cs typeface="Calibri"/>
              </a:rPr>
              <a:t>ю</a:t>
            </a:r>
            <a:r>
              <a:rPr sz="1000" b="1" dirty="0">
                <a:latin typeface="Calibri"/>
                <a:cs typeface="Calibri"/>
              </a:rPr>
              <a:t>дж</a:t>
            </a:r>
            <a:r>
              <a:rPr sz="1000" b="1" spc="-10" dirty="0">
                <a:latin typeface="Calibri"/>
                <a:cs typeface="Calibri"/>
              </a:rPr>
              <a:t>е</a:t>
            </a:r>
            <a:r>
              <a:rPr sz="1000" b="1" dirty="0">
                <a:latin typeface="Calibri"/>
                <a:cs typeface="Calibri"/>
              </a:rPr>
              <a:t>- 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С</a:t>
            </a:r>
            <a:r>
              <a:rPr sz="1000" b="1" spc="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5" dirty="0">
                <a:latin typeface="Calibri"/>
                <a:cs typeface="Calibri"/>
              </a:rPr>
              <a:t>е</a:t>
            </a:r>
            <a:r>
              <a:rPr sz="1000" b="1" dirty="0">
                <a:latin typeface="Calibri"/>
                <a:cs typeface="Calibri"/>
              </a:rPr>
              <a:t>т</a:t>
            </a:r>
            <a:r>
              <a:rPr sz="1000" b="1" spc="-5" dirty="0">
                <a:latin typeface="Calibri"/>
                <a:cs typeface="Calibri"/>
              </a:rPr>
              <a:t> 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О ЩР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4328540" y="8108634"/>
            <a:ext cx="295275" cy="333377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562477" y="7477127"/>
            <a:ext cx="962025" cy="15335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4687316" y="7664958"/>
            <a:ext cx="778739" cy="11760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065" marR="5080" indent="-1270" algn="ctr">
              <a:lnSpc>
                <a:spcPct val="91600"/>
              </a:lnSpc>
            </a:pPr>
            <a:r>
              <a:rPr sz="1100" b="1" dirty="0">
                <a:latin typeface="Calibri"/>
                <a:cs typeface="Calibri"/>
              </a:rPr>
              <a:t>Р</a:t>
            </a:r>
            <a:r>
              <a:rPr sz="1100" b="1" spc="-5" dirty="0">
                <a:latin typeface="Calibri"/>
                <a:cs typeface="Calibri"/>
              </a:rPr>
              <a:t>а</a:t>
            </a:r>
            <a:r>
              <a:rPr sz="1100" b="1" spc="5" dirty="0">
                <a:latin typeface="Calibri"/>
                <a:cs typeface="Calibri"/>
              </a:rPr>
              <a:t>сс</a:t>
            </a:r>
            <a:r>
              <a:rPr sz="1100" b="1" dirty="0">
                <a:latin typeface="Calibri"/>
                <a:cs typeface="Calibri"/>
              </a:rPr>
              <a:t>м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т</a:t>
            </a:r>
            <a:r>
              <a:rPr sz="1100" b="1" spc="-5" dirty="0">
                <a:latin typeface="Calibri"/>
                <a:cs typeface="Calibri"/>
              </a:rPr>
              <a:t>ре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5" dirty="0">
                <a:latin typeface="Calibri"/>
                <a:cs typeface="Calibri"/>
              </a:rPr>
              <a:t>и</a:t>
            </a:r>
            <a:r>
              <a:rPr sz="1100" b="1" dirty="0">
                <a:latin typeface="Calibri"/>
                <a:cs typeface="Calibri"/>
              </a:rPr>
              <a:t>е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и п</a:t>
            </a:r>
            <a:r>
              <a:rPr sz="1100" b="1" spc="-10" dirty="0">
                <a:latin typeface="Calibri"/>
                <a:cs typeface="Calibri"/>
              </a:rPr>
              <a:t>р</a:t>
            </a:r>
            <a:r>
              <a:rPr sz="1100" b="1" dirty="0">
                <a:latin typeface="Calibri"/>
                <a:cs typeface="Calibri"/>
              </a:rPr>
              <a:t>и</a:t>
            </a:r>
            <a:r>
              <a:rPr sz="1100" b="1" spc="-5" dirty="0">
                <a:latin typeface="Calibri"/>
                <a:cs typeface="Calibri"/>
              </a:rPr>
              <a:t>н</a:t>
            </a:r>
            <a:r>
              <a:rPr sz="1100" b="1" dirty="0">
                <a:latin typeface="Calibri"/>
                <a:cs typeface="Calibri"/>
              </a:rPr>
              <a:t>ятие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ре</a:t>
            </a:r>
            <a:r>
              <a:rPr sz="1100" b="1" dirty="0">
                <a:latin typeface="Calibri"/>
                <a:cs typeface="Calibri"/>
              </a:rPr>
              <a:t>ш</a:t>
            </a:r>
            <a:r>
              <a:rPr sz="1100" b="1" spc="-10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5" dirty="0">
                <a:latin typeface="Calibri"/>
                <a:cs typeface="Calibri"/>
              </a:rPr>
              <a:t>и</a:t>
            </a:r>
            <a:r>
              <a:rPr sz="1100" b="1" dirty="0">
                <a:latin typeface="Calibri"/>
                <a:cs typeface="Calibri"/>
              </a:rPr>
              <a:t>я 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б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исп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spc="-5" dirty="0">
                <a:latin typeface="Calibri"/>
                <a:cs typeface="Calibri"/>
              </a:rPr>
              <a:t>л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10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н</a:t>
            </a:r>
            <a:r>
              <a:rPr sz="1100" b="1" spc="-5" dirty="0">
                <a:latin typeface="Calibri"/>
                <a:cs typeface="Calibri"/>
              </a:rPr>
              <a:t>и</a:t>
            </a:r>
            <a:r>
              <a:rPr sz="1100" b="1" dirty="0">
                <a:latin typeface="Calibri"/>
                <a:cs typeface="Calibri"/>
              </a:rPr>
              <a:t>и бюдж</a:t>
            </a:r>
            <a:r>
              <a:rPr sz="1100" b="1" spc="-5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та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М</a:t>
            </a:r>
            <a:r>
              <a:rPr sz="1100" b="1" dirty="0">
                <a:latin typeface="Calibri"/>
                <a:cs typeface="Calibri"/>
              </a:rPr>
              <a:t>О ЩР С</a:t>
            </a:r>
            <a:r>
              <a:rPr sz="1100" b="1" spc="-10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в</a:t>
            </a:r>
            <a:r>
              <a:rPr sz="1100" b="1" spc="-5" dirty="0">
                <a:latin typeface="Calibri"/>
                <a:cs typeface="Calibri"/>
              </a:rPr>
              <a:t>е</a:t>
            </a:r>
            <a:r>
              <a:rPr sz="1100" b="1" dirty="0">
                <a:latin typeface="Calibri"/>
                <a:cs typeface="Calibri"/>
              </a:rPr>
              <a:t>т</a:t>
            </a:r>
            <a:r>
              <a:rPr sz="1100" b="1" spc="-5" dirty="0">
                <a:latin typeface="Calibri"/>
                <a:cs typeface="Calibri"/>
              </a:rPr>
              <a:t>о</a:t>
            </a:r>
            <a:r>
              <a:rPr sz="1100" b="1" dirty="0">
                <a:latin typeface="Calibri"/>
                <a:cs typeface="Calibri"/>
              </a:rPr>
              <a:t>м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М</a:t>
            </a:r>
            <a:r>
              <a:rPr sz="1100" b="1" dirty="0">
                <a:latin typeface="Calibri"/>
                <a:cs typeface="Calibri"/>
              </a:rPr>
              <a:t>О ЩР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476877" y="8105776"/>
            <a:ext cx="295275" cy="323851"/>
          </a:xfrm>
          <a:prstGeom prst="rect">
            <a:avLst/>
          </a:prstGeom>
          <a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689536" y="7515228"/>
            <a:ext cx="1028700" cy="1495425"/>
          </a:xfrm>
          <a:prstGeom prst="rect">
            <a:avLst/>
          </a:prstGeom>
          <a:blipFill>
            <a:blip r:embed="rId3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 txBox="1"/>
          <p:nvPr/>
        </p:nvSpPr>
        <p:spPr>
          <a:xfrm>
            <a:off x="5757417" y="7677100"/>
            <a:ext cx="833562" cy="1153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5080" indent="2540" algn="ctr">
              <a:lnSpc>
                <a:spcPts val="1320"/>
              </a:lnSpc>
            </a:pPr>
            <a:r>
              <a:rPr sz="1200" b="1" dirty="0">
                <a:latin typeface="Calibri"/>
                <a:cs typeface="Calibri"/>
              </a:rPr>
              <a:t>П</a:t>
            </a:r>
            <a:r>
              <a:rPr sz="1200" b="1" spc="-25" dirty="0">
                <a:latin typeface="Calibri"/>
                <a:cs typeface="Calibri"/>
              </a:rPr>
              <a:t>о</a:t>
            </a:r>
            <a:r>
              <a:rPr sz="1200" b="1" dirty="0">
                <a:latin typeface="Calibri"/>
                <a:cs typeface="Calibri"/>
              </a:rPr>
              <a:t>д</a:t>
            </a:r>
            <a:r>
              <a:rPr sz="1200" b="1" spc="-10" dirty="0">
                <a:latin typeface="Calibri"/>
                <a:cs typeface="Calibri"/>
              </a:rPr>
              <a:t>п</a:t>
            </a:r>
            <a:r>
              <a:rPr sz="1200" b="1" dirty="0">
                <a:latin typeface="Calibri"/>
                <a:cs typeface="Calibri"/>
              </a:rPr>
              <a:t>исан</a:t>
            </a:r>
            <a:r>
              <a:rPr sz="1200" b="1" spc="5" dirty="0">
                <a:latin typeface="Calibri"/>
                <a:cs typeface="Calibri"/>
              </a:rPr>
              <a:t>и</a:t>
            </a:r>
            <a:r>
              <a:rPr sz="1200" b="1" dirty="0">
                <a:latin typeface="Calibri"/>
                <a:cs typeface="Calibri"/>
              </a:rPr>
              <a:t>е </a:t>
            </a:r>
            <a:r>
              <a:rPr sz="1200" b="1" spc="-55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dirty="0">
                <a:latin typeface="Calibri"/>
                <a:cs typeface="Calibri"/>
              </a:rPr>
              <a:t>ой </a:t>
            </a:r>
            <a:r>
              <a:rPr sz="1200" b="1" spc="-20" dirty="0">
                <a:latin typeface="Calibri"/>
                <a:cs typeface="Calibri"/>
              </a:rPr>
              <a:t>м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ницип</a:t>
            </a:r>
            <a:r>
              <a:rPr sz="1200" b="1" spc="-10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л</a:t>
            </a:r>
            <a:r>
              <a:rPr sz="1200" b="1" spc="-10" dirty="0">
                <a:latin typeface="Calibri"/>
                <a:cs typeface="Calibri"/>
              </a:rPr>
              <a:t>ь</a:t>
            </a:r>
            <a:r>
              <a:rPr sz="1200" b="1" dirty="0">
                <a:latin typeface="Calibri"/>
                <a:cs typeface="Calibri"/>
              </a:rPr>
              <a:t>но</a:t>
            </a:r>
            <a:r>
              <a:rPr sz="1200" b="1" spc="-20" dirty="0">
                <a:latin typeface="Calibri"/>
                <a:cs typeface="Calibri"/>
              </a:rPr>
              <a:t>г</a:t>
            </a:r>
            <a:r>
              <a:rPr sz="1200" b="1" dirty="0">
                <a:latin typeface="Calibri"/>
                <a:cs typeface="Calibri"/>
              </a:rPr>
              <a:t>о обр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зо</a:t>
            </a:r>
            <a:r>
              <a:rPr sz="1200" b="1" spc="-10" dirty="0">
                <a:latin typeface="Calibri"/>
                <a:cs typeface="Calibri"/>
              </a:rPr>
              <a:t>в</a:t>
            </a:r>
            <a:r>
              <a:rPr sz="1200" b="1" spc="-5" dirty="0">
                <a:latin typeface="Calibri"/>
                <a:cs typeface="Calibri"/>
              </a:rPr>
              <a:t>а</a:t>
            </a:r>
            <a:r>
              <a:rPr sz="1200" b="1" dirty="0">
                <a:latin typeface="Calibri"/>
                <a:cs typeface="Calibri"/>
              </a:rPr>
              <a:t>ния</a:t>
            </a:r>
            <a:endParaRPr sz="1200" dirty="0">
              <a:latin typeface="Calibri"/>
              <a:cs typeface="Calibri"/>
            </a:endParaRPr>
          </a:p>
          <a:p>
            <a:pPr marL="2540" algn="ctr">
              <a:lnSpc>
                <a:spcPts val="1295"/>
              </a:lnSpc>
            </a:pPr>
            <a:r>
              <a:rPr sz="1200" b="1" spc="-5" dirty="0">
                <a:latin typeface="Calibri"/>
                <a:cs typeface="Calibri"/>
              </a:rPr>
              <a:t>М</a:t>
            </a:r>
            <a:r>
              <a:rPr sz="1200" b="1" dirty="0">
                <a:latin typeface="Calibri"/>
                <a:cs typeface="Calibri"/>
              </a:rPr>
              <a:t>О  ЩР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78536" y="7200901"/>
            <a:ext cx="336804" cy="3002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645920" y="7200901"/>
            <a:ext cx="336804" cy="30022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718816" y="7200901"/>
            <a:ext cx="336804" cy="3002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84678" y="7200901"/>
            <a:ext cx="336803" cy="30022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050537" y="7200901"/>
            <a:ext cx="336803" cy="30022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044186" y="7200901"/>
            <a:ext cx="336803" cy="30022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578918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746631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819780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3985640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151884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145784" y="7281799"/>
            <a:ext cx="11620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6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51003" y="107504"/>
            <a:ext cx="6590365" cy="187743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 marR="5080" algn="ctr"/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Изменение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основных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характеристик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бюджета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муниципального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Щербиновский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район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20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26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год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 и на плановый период  2027 и 2028 годов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,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относительно</a:t>
            </a:r>
            <a:r>
              <a:rPr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утвержденных</a:t>
            </a:r>
            <a:r>
              <a:rPr lang="ru-RU" b="1" u="sng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u="sng" spc="-5" dirty="0" err="1">
                <a:solidFill>
                  <a:srgbClr val="7030A0"/>
                </a:solidFill>
                <a:latin typeface="Calibri"/>
                <a:cs typeface="Calibri"/>
              </a:rPr>
              <a:t>показателей</a:t>
            </a:r>
            <a:endParaRPr b="1" u="sng" spc="-5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endParaRPr lang="ru-RU" sz="800" b="1" spc="-5" dirty="0">
              <a:solidFill>
                <a:srgbClr val="7030A0"/>
              </a:solidFill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b="1" spc="-5" dirty="0">
                <a:solidFill>
                  <a:srgbClr val="7030A0"/>
                </a:solidFill>
                <a:latin typeface="Calibri"/>
                <a:cs typeface="Calibri"/>
              </a:rPr>
              <a:t>(</a:t>
            </a:r>
            <a:r>
              <a:rPr lang="ru-RU" sz="1400" b="1" spc="-25" dirty="0">
                <a:solidFill>
                  <a:srgbClr val="7030A0"/>
                </a:solidFill>
                <a:latin typeface="Calibri"/>
                <a:cs typeface="Calibri"/>
              </a:rPr>
              <a:t>Проект</a:t>
            </a:r>
            <a:r>
              <a:rPr sz="1400" b="1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Со</a:t>
            </a:r>
            <a:r>
              <a:rPr sz="1400" b="1" spc="-20" dirty="0" err="1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та</a:t>
            </a:r>
            <a:r>
              <a:rPr sz="1400" b="1" spc="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25" dirty="0" err="1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униципал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но</a:t>
            </a:r>
            <a:r>
              <a:rPr sz="1400" b="1" spc="-25" dirty="0" err="1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-20" dirty="0" err="1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зо</a:t>
            </a:r>
            <a:r>
              <a:rPr sz="1400" b="1" spc="-20" dirty="0" err="1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ния</a:t>
            </a:r>
            <a:r>
              <a:rPr sz="1400" b="1" spc="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400" b="1" spc="-15" dirty="0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20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ино</a:t>
            </a:r>
            <a:r>
              <a:rPr sz="1400" b="1" spc="-20" dirty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с</a:t>
            </a:r>
            <a:r>
              <a:rPr sz="1400" b="1" spc="-20" dirty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ий</a:t>
            </a:r>
            <a:r>
              <a:rPr sz="1400" b="1" spc="4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йон</a:t>
            </a:r>
            <a:r>
              <a:rPr sz="1400" b="1" spc="1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sz="1400" b="1" spc="15" dirty="0">
                <a:solidFill>
                  <a:srgbClr val="7030A0"/>
                </a:solidFill>
                <a:latin typeface="Calibri"/>
                <a:cs typeface="Calibri"/>
              </a:rPr>
              <a:t/>
            </a:r>
            <a:br>
              <a:rPr lang="ru-RU" sz="1400" b="1" spc="15" dirty="0">
                <a:solidFill>
                  <a:srgbClr val="7030A0"/>
                </a:solidFill>
                <a:latin typeface="Calibri"/>
                <a:cs typeface="Calibri"/>
              </a:rPr>
            </a:b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"О</a:t>
            </a:r>
            <a:r>
              <a:rPr sz="1400" b="1" spc="-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55" dirty="0" err="1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400" b="1" spc="-30" dirty="0" err="1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-20" dirty="0" err="1">
                <a:solidFill>
                  <a:srgbClr val="7030A0"/>
                </a:solidFill>
                <a:latin typeface="Calibri"/>
                <a:cs typeface="Calibri"/>
              </a:rPr>
              <a:t>т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25" dirty="0" err="1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униципал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но</a:t>
            </a:r>
            <a:r>
              <a:rPr sz="1400" b="1" spc="-25" dirty="0" err="1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-20" dirty="0" err="1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зо</a:t>
            </a:r>
            <a:r>
              <a:rPr sz="1400" b="1" spc="-20" dirty="0" err="1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ния</a:t>
            </a:r>
            <a:r>
              <a:rPr sz="1400" b="1" spc="4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400" b="1" spc="-15" dirty="0">
                <a:solidFill>
                  <a:srgbClr val="7030A0"/>
                </a:solidFill>
                <a:latin typeface="Calibri"/>
                <a:cs typeface="Calibri"/>
              </a:rPr>
              <a:t>е</a:t>
            </a: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20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ино</a:t>
            </a:r>
            <a:r>
              <a:rPr sz="1400" b="1" spc="-20" dirty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с</a:t>
            </a:r>
            <a:r>
              <a:rPr sz="1400" b="1" spc="-20" dirty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ий</a:t>
            </a:r>
            <a:r>
              <a:rPr sz="1400" b="1" spc="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р</a:t>
            </a:r>
            <a:r>
              <a:rPr sz="1400" b="1" spc="-15" dirty="0" err="1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йон</a:t>
            </a:r>
            <a:r>
              <a:rPr lang="ru-RU" sz="1400" b="1" spc="-10" dirty="0">
                <a:solidFill>
                  <a:srgbClr val="7030A0"/>
                </a:solidFill>
                <a:latin typeface="Calibri"/>
                <a:cs typeface="Calibri"/>
              </a:rPr>
              <a:t>  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sz="1400" b="1" spc="-1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7030A0"/>
                </a:solidFill>
                <a:latin typeface="Calibri"/>
                <a:cs typeface="Calibri"/>
              </a:rPr>
              <a:t>20</a:t>
            </a:r>
            <a:r>
              <a:rPr lang="ru-RU" sz="1400" b="1" spc="-10" dirty="0">
                <a:solidFill>
                  <a:srgbClr val="7030A0"/>
                </a:solidFill>
                <a:latin typeface="Calibri"/>
                <a:cs typeface="Calibri"/>
              </a:rPr>
              <a:t>26 </a:t>
            </a:r>
            <a:r>
              <a:rPr sz="1400" b="1" spc="-20" dirty="0" err="1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400" b="1" spc="-50" dirty="0" err="1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400" b="1" spc="-10" dirty="0" err="1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lang="ru-RU" sz="1400" b="1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</a:p>
          <a:p>
            <a:pPr marL="12700" marR="5080" algn="ctr">
              <a:lnSpc>
                <a:spcPct val="100000"/>
              </a:lnSpc>
            </a:pPr>
            <a:r>
              <a:rPr lang="ru-RU" sz="1400" b="1" spc="-10" dirty="0">
                <a:solidFill>
                  <a:srgbClr val="7030A0"/>
                </a:solidFill>
                <a:latin typeface="Calibri"/>
                <a:cs typeface="Calibri"/>
              </a:rPr>
              <a:t>и на плановый период 2027 и 2028 годов</a:t>
            </a:r>
            <a:r>
              <a:rPr sz="1400" b="1" spc="-20" dirty="0">
                <a:solidFill>
                  <a:srgbClr val="7030A0"/>
                </a:solidFill>
                <a:latin typeface="Calibri"/>
                <a:cs typeface="Calibri"/>
              </a:rPr>
              <a:t>"</a:t>
            </a:r>
            <a:r>
              <a:rPr sz="1400" b="1" spc="-5" dirty="0">
                <a:solidFill>
                  <a:srgbClr val="7030A0"/>
                </a:solidFill>
                <a:latin typeface="Calibri"/>
                <a:cs typeface="Calibri"/>
              </a:rPr>
              <a:t>)</a:t>
            </a:r>
            <a:endParaRPr sz="1400" b="1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24744" y="3950032"/>
            <a:ext cx="4680519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Рас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х</a:t>
            </a:r>
            <a:r>
              <a:rPr sz="1600" b="1" spc="-3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ды</a:t>
            </a:r>
            <a:r>
              <a:rPr sz="1600" b="1" spc="-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ета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ници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п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л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ербиновский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район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373216" y="1831052"/>
            <a:ext cx="1175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млн. руб.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73216" y="4913180"/>
            <a:ext cx="1097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млн. руб.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113208"/>
              </p:ext>
            </p:extLst>
          </p:nvPr>
        </p:nvGraphicFramePr>
        <p:xfrm>
          <a:off x="424220" y="2138829"/>
          <a:ext cx="6124250" cy="186194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2866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292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866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39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281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4761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195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показателей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Исполнено 2025 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2026 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Отклонение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5429" marR="5429" marT="5429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2027 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2028 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24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/>
                        <a:t>Доходы </a:t>
                      </a:r>
                      <a:endParaRPr lang="ru-RU" sz="1500"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1 693,4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1 608,2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+ 85,2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1 728,2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 </a:t>
                      </a:r>
                      <a:r>
                        <a:rPr lang="ru-RU" sz="1500" dirty="0" smtClean="0"/>
                        <a:t>440,8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24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Расходы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1 697,9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 </a:t>
                      </a:r>
                      <a:r>
                        <a:rPr lang="ru-RU" sz="1500" dirty="0" smtClean="0"/>
                        <a:t>643,0</a:t>
                      </a:r>
                      <a:endParaRPr lang="ru-RU" sz="1500" dirty="0"/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+ 54,9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 </a:t>
                      </a:r>
                      <a:r>
                        <a:rPr lang="ru-RU" sz="1500" dirty="0" smtClean="0"/>
                        <a:t>728,2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 </a:t>
                      </a:r>
                      <a:r>
                        <a:rPr lang="ru-RU" sz="1500" dirty="0" smtClean="0"/>
                        <a:t>440,8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95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Дефицит (-)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/>
                        <a:t>Профицит</a:t>
                      </a:r>
                      <a:r>
                        <a:rPr lang="ru-RU" sz="1500" dirty="0"/>
                        <a:t> (+) </a:t>
                      </a:r>
                      <a:endParaRPr lang="ru-RU" sz="1500" dirty="0">
                        <a:latin typeface="+mn-lt"/>
                        <a:ea typeface="Calibri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- 4,5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-34,8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Х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930601"/>
              </p:ext>
            </p:extLst>
          </p:nvPr>
        </p:nvGraphicFramePr>
        <p:xfrm>
          <a:off x="517227" y="4461540"/>
          <a:ext cx="5857916" cy="453029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7146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86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143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4629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Наименование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Исполнено </a:t>
                      </a:r>
                      <a:br>
                        <a:rPr lang="ru-RU" sz="1500" kern="1200" dirty="0"/>
                      </a:br>
                      <a:r>
                        <a:rPr lang="ru-RU" sz="1500" kern="1200" dirty="0"/>
                        <a:t>2025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2026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2027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2028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ВСЕГО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1 697,9</a:t>
                      </a: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/>
                        <a:t>1 643,0</a:t>
                      </a:r>
                      <a:endParaRPr lang="ru-RU" sz="1500" kern="1200" dirty="0"/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1 728,2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 </a:t>
                      </a:r>
                      <a:r>
                        <a:rPr lang="ru-RU" sz="1500" dirty="0" smtClean="0"/>
                        <a:t>440,8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Социально-культурная сфера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300,7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1 399,5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1 510,1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1 218,9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Общегосударственные вопросы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163,9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179,7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157,4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08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Жилищно-коммунальное хозяйство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170,6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08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Обслуживание муниципального долга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0,2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/>
                        <a:t>Межбюджетные трансферты</a:t>
                      </a:r>
                      <a:endParaRPr lang="ru-RU" sz="15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17,5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108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/>
                        <a:t>Национальная оборона и национальная безопасность</a:t>
                      </a:r>
                      <a:endParaRPr lang="ru-RU" sz="15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16,8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/>
                        <a:t>Национальная экономика</a:t>
                      </a:r>
                      <a:endParaRPr lang="ru-RU" sz="15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</a:rPr>
                        <a:t>22,5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22,6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22,0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6316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/>
                        <a:t>Условно утвержденные расходы</a:t>
                      </a:r>
                      <a:endParaRPr lang="ru-RU" sz="15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-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16" marR="6116" marT="611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27,2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333202"/>
              </p:ext>
            </p:extLst>
          </p:nvPr>
        </p:nvGraphicFramePr>
        <p:xfrm>
          <a:off x="-1333500" y="-95248"/>
          <a:ext cx="13335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Пакет" r:id="rId4" imgW="1333440" imgH="485640" progId="Package">
                  <p:embed/>
                </p:oleObj>
              </mc:Choice>
              <mc:Fallback>
                <p:oleObj name="Пакет" r:id="rId4" imgW="1333440" imgH="4856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333500" y="-95248"/>
                        <a:ext cx="1333500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450460" y="426726"/>
            <a:ext cx="411987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</a:pP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Безвозме</a:t>
            </a:r>
            <a:r>
              <a:rPr sz="1600" b="1" spc="-15" dirty="0">
                <a:solidFill>
                  <a:srgbClr val="7030A0"/>
                </a:solidFill>
                <a:latin typeface="Calibri"/>
                <a:cs typeface="Calibri"/>
              </a:rPr>
              <a:t>з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дные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пост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пления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в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ници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п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sz="1600" b="1" spc="5" dirty="0">
                <a:solidFill>
                  <a:srgbClr val="7030A0"/>
                </a:solidFill>
                <a:latin typeface="Calibri"/>
                <a:cs typeface="Calibri"/>
              </a:rPr>
              <a:t>л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sz="1600"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ербиновский</a:t>
            </a:r>
            <a:r>
              <a:rPr sz="1600"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7030A0"/>
                </a:solidFill>
                <a:latin typeface="Calibri"/>
                <a:cs typeface="Calibri"/>
              </a:rPr>
              <a:t>район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7030A0"/>
                </a:solidFill>
                <a:latin typeface="Calibri"/>
                <a:cs typeface="Calibri"/>
              </a:rPr>
              <a:t>из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 err="1" smtClean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 err="1" smtClean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 err="1" smtClean="0">
                <a:solidFill>
                  <a:srgbClr val="7030A0"/>
                </a:solidFill>
                <a:latin typeface="Calibri"/>
                <a:cs typeface="Calibri"/>
              </a:rPr>
              <a:t>ета</a:t>
            </a:r>
            <a:r>
              <a:rPr lang="ru-RU" sz="1600" b="1" dirty="0" smtClean="0">
                <a:solidFill>
                  <a:srgbClr val="7030A0"/>
                </a:solidFill>
                <a:latin typeface="Calibri"/>
                <a:cs typeface="Calibri"/>
              </a:rPr>
              <a:t> Краснодарского края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80651" y="4298151"/>
            <a:ext cx="49253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онс</a:t>
            </a: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лид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ир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ва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ый</a:t>
            </a:r>
            <a:r>
              <a:rPr sz="1600" b="1" spc="-6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sz="1600"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sz="1600"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ет</a:t>
            </a:r>
            <a:r>
              <a:rPr sz="1600" b="1" spc="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ербиновс</a:t>
            </a:r>
            <a:r>
              <a:rPr sz="1600" b="1" spc="-25" dirty="0">
                <a:solidFill>
                  <a:srgbClr val="7030A0"/>
                </a:solidFill>
                <a:latin typeface="Calibri"/>
                <a:cs typeface="Calibri"/>
              </a:rPr>
              <a:t>к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sz="1600" b="1" spc="-4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7030A0"/>
                </a:solidFill>
                <a:latin typeface="Calibri"/>
                <a:cs typeface="Calibri"/>
              </a:rPr>
              <a:t>района</a:t>
            </a:r>
            <a:endParaRPr sz="16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70564" y="7884368"/>
            <a:ext cx="571504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4795">
              <a:lnSpc>
                <a:spcPct val="100000"/>
              </a:lnSpc>
            </a:pP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spc="-25" dirty="0">
                <a:latin typeface="Calibri"/>
                <a:cs typeface="Calibri"/>
              </a:rPr>
              <a:t>о</a:t>
            </a:r>
            <a:r>
              <a:rPr sz="1200" dirty="0">
                <a:latin typeface="Calibri"/>
                <a:cs typeface="Calibri"/>
              </a:rPr>
              <a:t>ли</a:t>
            </a:r>
            <a:r>
              <a:rPr sz="1200" spc="10" dirty="0">
                <a:latin typeface="Calibri"/>
                <a:cs typeface="Calibri"/>
              </a:rPr>
              <a:t>д</a:t>
            </a:r>
            <a:r>
              <a:rPr sz="1200" dirty="0">
                <a:latin typeface="Calibri"/>
                <a:cs typeface="Calibri"/>
              </a:rPr>
              <a:t>ирова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ый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б</a:t>
            </a:r>
            <a:r>
              <a:rPr sz="1200" spc="-40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 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райо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 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вкл</a:t>
            </a:r>
            <a:r>
              <a:rPr sz="1200" spc="-10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чает 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6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с</a:t>
            </a:r>
            <a:r>
              <a:rPr sz="1200" dirty="0">
                <a:latin typeface="Calibri"/>
                <a:cs typeface="Calibri"/>
              </a:rPr>
              <a:t>ебя 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ет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м</a:t>
            </a:r>
            <a:r>
              <a:rPr sz="1200" dirty="0">
                <a:latin typeface="Calibri"/>
                <a:cs typeface="Calibri"/>
              </a:rPr>
              <a:t>у</a:t>
            </a:r>
            <a:r>
              <a:rPr sz="1200" spc="-2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иц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паль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обра</a:t>
            </a:r>
            <a:r>
              <a:rPr sz="1200" spc="-5" dirty="0">
                <a:latin typeface="Calibri"/>
                <a:cs typeface="Calibri"/>
              </a:rPr>
              <a:t>з</a:t>
            </a:r>
            <a:r>
              <a:rPr sz="1200" dirty="0">
                <a:latin typeface="Calibri"/>
                <a:cs typeface="Calibri"/>
              </a:rPr>
              <a:t>ов</a:t>
            </a:r>
            <a:r>
              <a:rPr sz="1200" spc="-10" dirty="0">
                <a:latin typeface="Calibri"/>
                <a:cs typeface="Calibri"/>
              </a:rPr>
              <a:t>ан</a:t>
            </a:r>
            <a:r>
              <a:rPr sz="1200" spc="5" dirty="0">
                <a:latin typeface="Calibri"/>
                <a:cs typeface="Calibri"/>
              </a:rPr>
              <a:t>и</a:t>
            </a:r>
            <a:r>
              <a:rPr sz="1200" dirty="0">
                <a:latin typeface="Calibri"/>
                <a:cs typeface="Calibri"/>
              </a:rPr>
              <a:t>я </a:t>
            </a: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1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ий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район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8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45" dirty="0">
                <a:latin typeface="Calibri"/>
                <a:cs typeface="Calibri"/>
              </a:rPr>
              <a:t>ю</a:t>
            </a:r>
            <a:r>
              <a:rPr sz="1200" dirty="0">
                <a:latin typeface="Calibri"/>
                <a:cs typeface="Calibri"/>
              </a:rPr>
              <a:t>д</a:t>
            </a:r>
            <a:r>
              <a:rPr sz="1200" spc="-10" dirty="0">
                <a:latin typeface="Calibri"/>
                <a:cs typeface="Calibri"/>
              </a:rPr>
              <a:t>ж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-10" dirty="0">
                <a:latin typeface="Calibri"/>
                <a:cs typeface="Calibri"/>
              </a:rPr>
              <a:t>т</a:t>
            </a:r>
            <a:r>
              <a:rPr sz="1200" dirty="0">
                <a:latin typeface="Calibri"/>
                <a:cs typeface="Calibri"/>
              </a:rPr>
              <a:t>ов</a:t>
            </a:r>
            <a:r>
              <a:rPr sz="1200" spc="-5" dirty="0">
                <a:latin typeface="Calibri"/>
                <a:cs typeface="Calibri"/>
              </a:rPr>
              <a:t> с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ль</a:t>
            </a:r>
            <a:r>
              <a:rPr sz="1200" spc="-5" dirty="0">
                <a:latin typeface="Calibri"/>
                <a:cs typeface="Calibri"/>
              </a:rPr>
              <a:t>ск</a:t>
            </a:r>
            <a:r>
              <a:rPr sz="1200" dirty="0">
                <a:latin typeface="Calibri"/>
                <a:cs typeface="Calibri"/>
              </a:rPr>
              <a:t>их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пос</a:t>
            </a:r>
            <a:r>
              <a:rPr sz="1200" spc="-25" dirty="0">
                <a:latin typeface="Calibri"/>
                <a:cs typeface="Calibri"/>
              </a:rPr>
              <a:t>е</a:t>
            </a:r>
            <a:r>
              <a:rPr sz="1200" dirty="0">
                <a:latin typeface="Calibri"/>
                <a:cs typeface="Calibri"/>
              </a:rPr>
              <a:t>ле</a:t>
            </a:r>
            <a:r>
              <a:rPr sz="1200" spc="-5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ий </a:t>
            </a:r>
            <a:r>
              <a:rPr sz="1200" spc="30" dirty="0">
                <a:latin typeface="Calibri"/>
                <a:cs typeface="Calibri"/>
              </a:rPr>
              <a:t> </a:t>
            </a:r>
            <a:r>
              <a:rPr sz="1200" spc="-15" dirty="0">
                <a:latin typeface="Calibri"/>
                <a:cs typeface="Calibri"/>
              </a:rPr>
              <a:t>Щ</a:t>
            </a:r>
            <a:r>
              <a:rPr sz="1200" dirty="0">
                <a:latin typeface="Calibri"/>
                <a:cs typeface="Calibri"/>
              </a:rPr>
              <a:t>е</a:t>
            </a:r>
            <a:r>
              <a:rPr sz="1200" spc="5" dirty="0">
                <a:latin typeface="Calibri"/>
                <a:cs typeface="Calibri"/>
              </a:rPr>
              <a:t>р</a:t>
            </a:r>
            <a:r>
              <a:rPr sz="1200" dirty="0">
                <a:latin typeface="Calibri"/>
                <a:cs typeface="Calibri"/>
              </a:rPr>
              <a:t>б</a:t>
            </a:r>
            <a:r>
              <a:rPr sz="1200" spc="-5" dirty="0">
                <a:latin typeface="Calibri"/>
                <a:cs typeface="Calibri"/>
              </a:rPr>
              <a:t>и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овс</a:t>
            </a:r>
            <a:r>
              <a:rPr sz="1200" spc="-20" dirty="0">
                <a:latin typeface="Calibri"/>
                <a:cs typeface="Calibri"/>
              </a:rPr>
              <a:t>к</a:t>
            </a:r>
            <a:r>
              <a:rPr sz="1200" dirty="0">
                <a:latin typeface="Calibri"/>
                <a:cs typeface="Calibri"/>
              </a:rPr>
              <a:t>о</a:t>
            </a:r>
            <a:r>
              <a:rPr sz="1200" spc="-10" dirty="0">
                <a:latin typeface="Calibri"/>
                <a:cs typeface="Calibri"/>
              </a:rPr>
              <a:t>г</a:t>
            </a:r>
            <a:r>
              <a:rPr sz="1200" dirty="0">
                <a:latin typeface="Calibri"/>
                <a:cs typeface="Calibri"/>
              </a:rPr>
              <a:t>о райо</a:t>
            </a:r>
            <a:r>
              <a:rPr sz="1200" spc="-10" dirty="0">
                <a:latin typeface="Calibri"/>
                <a:cs typeface="Calibri"/>
              </a:rPr>
              <a:t>н</a:t>
            </a:r>
            <a:r>
              <a:rPr sz="1200" dirty="0">
                <a:latin typeface="Calibri"/>
                <a:cs typeface="Calibri"/>
              </a:rPr>
              <a:t>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1248" y="1176379"/>
            <a:ext cx="998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млн. руб.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38604" y="4544373"/>
            <a:ext cx="928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млн. руб.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55388"/>
              </p:ext>
            </p:extLst>
          </p:nvPr>
        </p:nvGraphicFramePr>
        <p:xfrm>
          <a:off x="618978" y="1547664"/>
          <a:ext cx="6048672" cy="245203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3311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14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034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034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292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36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Наименование показателя</a:t>
                      </a:r>
                      <a:endParaRPr lang="ru-RU" sz="15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8" marR="7548" marT="754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Исполнено </a:t>
                      </a:r>
                      <a:br>
                        <a:rPr lang="ru-RU" sz="1500" dirty="0"/>
                      </a:br>
                      <a:r>
                        <a:rPr lang="ru-RU" sz="1500" dirty="0" smtClean="0"/>
                        <a:t>2025 </a:t>
                      </a:r>
                      <a:r>
                        <a:rPr lang="ru-RU" sz="1500" dirty="0"/>
                        <a:t>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548" marR="7548" marT="754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</a:t>
                      </a:r>
                      <a:r>
                        <a:rPr lang="ru-RU" sz="1500" dirty="0" smtClean="0"/>
                        <a:t>2026 </a:t>
                      </a:r>
                      <a:r>
                        <a:rPr lang="ru-RU" sz="1500" dirty="0"/>
                        <a:t>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</a:t>
                      </a:r>
                      <a:r>
                        <a:rPr lang="ru-RU" sz="1500" dirty="0" smtClean="0"/>
                        <a:t>2027 </a:t>
                      </a:r>
                      <a:r>
                        <a:rPr lang="ru-RU" sz="1500" dirty="0"/>
                        <a:t>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Проект </a:t>
                      </a:r>
                      <a:r>
                        <a:rPr lang="ru-RU" sz="1500" dirty="0" smtClean="0"/>
                        <a:t>2028 </a:t>
                      </a:r>
                      <a:r>
                        <a:rPr lang="ru-RU" sz="1500" dirty="0"/>
                        <a:t>г.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45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ВСЕГО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1 243,5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 153,7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1 293,6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1 017,3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45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Дотации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182,5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109,9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93,5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93,3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45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Субсидии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255,5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236,5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331,3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459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Субвенции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773,7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804,8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868,8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920,2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22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Иные межбюджетные трансферты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31,8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7548" marR="7548" marT="754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2,5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0,0</a:t>
                      </a:r>
                      <a:endParaRPr lang="ru-RU" sz="1500" dirty="0">
                        <a:solidFill>
                          <a:schemeClr val="tx1"/>
                        </a:solidFill>
                        <a:latin typeface="+mn-lt"/>
                        <a:ea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339399"/>
              </p:ext>
            </p:extLst>
          </p:nvPr>
        </p:nvGraphicFramePr>
        <p:xfrm>
          <a:off x="615718" y="4862868"/>
          <a:ext cx="6024731" cy="302150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3042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48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341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843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Наименование показателя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Исполнено </a:t>
                      </a:r>
                      <a:br>
                        <a:rPr lang="ru-RU" sz="1500" kern="1200" dirty="0"/>
                      </a:br>
                      <a:r>
                        <a:rPr lang="ru-RU" sz="1500" kern="1200" dirty="0"/>
                        <a:t>2025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548" marR="7548" marT="754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 2026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 2027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Проект 2028 г.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15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Налоговые и неналоговые доходы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722,3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712,8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692,9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681,8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150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Безвозмездные поступления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1 227,7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1 193,3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938,1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1 100,3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6385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Доходы всего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1 910,4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1 867,4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1 627,6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1 748,7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385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Расходы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1 960,1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1 862,1</a:t>
                      </a:r>
                    </a:p>
                  </a:txBody>
                  <a:tcPr marL="5429" marR="5429" marT="5429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1 631,1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1 752,1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209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Дефицит (-)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/>
                        <a:t>Профицит (+) 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04" marR="6804" marT="6804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-49,7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5,3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29" marR="5429" marT="542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-3,5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-3,4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39550" y="611562"/>
            <a:ext cx="498665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Рас</a:t>
            </a:r>
            <a:r>
              <a:rPr sz="20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х</a:t>
            </a:r>
            <a:r>
              <a:rPr sz="20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ды</a:t>
            </a:r>
            <a:r>
              <a:rPr sz="2000" b="1" spc="-3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онс</a:t>
            </a:r>
            <a:r>
              <a:rPr sz="20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лид</a:t>
            </a:r>
            <a:r>
              <a:rPr sz="20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ир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ва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2000" b="1" spc="-1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г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5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б</a:t>
            </a:r>
            <a:r>
              <a:rPr sz="2000" b="1" spc="-4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ю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2000" b="1" spc="-3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ета</a:t>
            </a:r>
            <a:r>
              <a:rPr sz="2000" b="1" spc="-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Щ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ербиновс</a:t>
            </a:r>
            <a:r>
              <a:rPr sz="2000" b="1" spc="-25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2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г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2000" b="1" spc="-5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района</a:t>
            </a:r>
            <a:endParaRPr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828733" y="4211960"/>
            <a:ext cx="3571875" cy="36382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00043" y="8001026"/>
            <a:ext cx="597154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«</a:t>
            </a:r>
            <a:r>
              <a:rPr sz="1600" b="1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не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считает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ьги,</a:t>
            </a:r>
            <a:r>
              <a:rPr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проя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в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ляет</a:t>
            </a:r>
            <a:r>
              <a:rPr sz="1600" b="1" spc="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ува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ж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н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ие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к</a:t>
            </a:r>
            <a:r>
              <a:rPr sz="1600"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св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о</a:t>
            </a:r>
            <a:r>
              <a:rPr sz="1600" b="1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ем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600" b="1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т</a:t>
            </a:r>
            <a:r>
              <a:rPr sz="1600" b="1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р</a:t>
            </a:r>
            <a:r>
              <a:rPr sz="1600" b="1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</a:t>
            </a:r>
            <a:r>
              <a:rPr sz="1600" b="1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д</a:t>
            </a:r>
            <a:r>
              <a:rPr sz="1600"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у»</a:t>
            </a:r>
            <a:endParaRPr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016015"/>
              </p:ext>
            </p:extLst>
          </p:nvPr>
        </p:nvGraphicFramePr>
        <p:xfrm>
          <a:off x="401724" y="1475657"/>
          <a:ext cx="6168178" cy="1830958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9693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97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97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396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429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3664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97967">
                <a:tc>
                  <a:txBody>
                    <a:bodyPr/>
                    <a:lstStyle/>
                    <a:p>
                      <a:pPr marL="452120" marR="313055" indent="-131445" algn="ctr">
                        <a:lnSpc>
                          <a:spcPct val="100000"/>
                        </a:lnSpc>
                      </a:pPr>
                      <a:r>
                        <a:rPr sz="1500" dirty="0"/>
                        <a:t>Н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им</a:t>
                      </a:r>
                      <a:r>
                        <a:rPr sz="1500" spc="-10" dirty="0"/>
                        <a:t>е</a:t>
                      </a:r>
                      <a:r>
                        <a:rPr sz="1500" dirty="0"/>
                        <a:t>но</a:t>
                      </a:r>
                      <a:r>
                        <a:rPr sz="1500" spc="-5" dirty="0"/>
                        <a:t>ва</a:t>
                      </a:r>
                      <a:r>
                        <a:rPr sz="1500" dirty="0"/>
                        <a:t>ние </a:t>
                      </a:r>
                      <a:r>
                        <a:rPr sz="1500" spc="-5" dirty="0"/>
                        <a:t>п</a:t>
                      </a:r>
                      <a:r>
                        <a:rPr sz="1500" dirty="0"/>
                        <a:t>о</a:t>
                      </a:r>
                      <a:r>
                        <a:rPr sz="1500" spc="-20" dirty="0"/>
                        <a:t>к</a:t>
                      </a:r>
                      <a:r>
                        <a:rPr sz="1500" spc="-5" dirty="0"/>
                        <a:t>а</a:t>
                      </a:r>
                      <a:r>
                        <a:rPr sz="1500" dirty="0"/>
                        <a:t>за</a:t>
                      </a:r>
                      <a:r>
                        <a:rPr sz="1500" spc="-15" dirty="0"/>
                        <a:t>т</a:t>
                      </a:r>
                      <a:r>
                        <a:rPr sz="1500" spc="-30" dirty="0"/>
                        <a:t>е</a:t>
                      </a:r>
                      <a:r>
                        <a:rPr sz="1500" dirty="0"/>
                        <a:t>ля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/>
                        <a:t>2</a:t>
                      </a:r>
                      <a:r>
                        <a:rPr sz="1500" spc="5" dirty="0"/>
                        <a:t>0</a:t>
                      </a:r>
                      <a:r>
                        <a:rPr lang="ru-RU" sz="1500" spc="5" dirty="0"/>
                        <a:t>21</a:t>
                      </a:r>
                      <a:r>
                        <a:rPr sz="1500" spc="-5" dirty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/>
                        <a:t>2</a:t>
                      </a:r>
                      <a:r>
                        <a:rPr sz="1500" spc="5" dirty="0"/>
                        <a:t>0</a:t>
                      </a:r>
                      <a:r>
                        <a:rPr lang="ru-RU" sz="1500" spc="5" dirty="0"/>
                        <a:t>22</a:t>
                      </a:r>
                      <a:r>
                        <a:rPr sz="1500" spc="-5" dirty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/>
                        <a:t>2</a:t>
                      </a:r>
                      <a:r>
                        <a:rPr sz="1500" spc="5" dirty="0"/>
                        <a:t>0</a:t>
                      </a:r>
                      <a:r>
                        <a:rPr lang="ru-RU" sz="1500" spc="0" dirty="0"/>
                        <a:t>23</a:t>
                      </a:r>
                      <a:r>
                        <a:rPr sz="1500" spc="-5" dirty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/>
                        <a:t>2</a:t>
                      </a:r>
                      <a:r>
                        <a:rPr sz="1500" spc="5" dirty="0"/>
                        <a:t>0</a:t>
                      </a:r>
                      <a:r>
                        <a:rPr lang="ru-RU" sz="1500" spc="0" dirty="0"/>
                        <a:t>24</a:t>
                      </a:r>
                      <a:r>
                        <a:rPr sz="1500" spc="-5" dirty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3195" algn="ctr">
                        <a:lnSpc>
                          <a:spcPct val="100000"/>
                        </a:lnSpc>
                      </a:pPr>
                      <a:r>
                        <a:rPr sz="1500" dirty="0"/>
                        <a:t>2</a:t>
                      </a:r>
                      <a:r>
                        <a:rPr sz="1500" spc="5" dirty="0"/>
                        <a:t>0</a:t>
                      </a:r>
                      <a:r>
                        <a:rPr lang="ru-RU" sz="1500" spc="0" dirty="0"/>
                        <a:t>25</a:t>
                      </a:r>
                      <a:r>
                        <a:rPr sz="1500" spc="-5" dirty="0"/>
                        <a:t> </a:t>
                      </a:r>
                      <a:r>
                        <a:rPr sz="1500" spc="-55" dirty="0"/>
                        <a:t>г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7839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</a:pPr>
                      <a:r>
                        <a:rPr sz="1500" dirty="0" err="1"/>
                        <a:t>Р</a:t>
                      </a:r>
                      <a:r>
                        <a:rPr sz="1500" spc="-10" dirty="0" err="1"/>
                        <a:t>а</a:t>
                      </a:r>
                      <a:r>
                        <a:rPr sz="1500" dirty="0" err="1"/>
                        <a:t>с</a:t>
                      </a:r>
                      <a:r>
                        <a:rPr sz="1500" spc="-25" dirty="0" err="1"/>
                        <a:t>хо</a:t>
                      </a:r>
                      <a:r>
                        <a:rPr sz="1500" dirty="0" err="1"/>
                        <a:t>ды</a:t>
                      </a:r>
                      <a:r>
                        <a:rPr sz="1500" spc="-15" dirty="0"/>
                        <a:t> </a:t>
                      </a:r>
                      <a:r>
                        <a:rPr sz="1500" spc="-10" dirty="0" err="1"/>
                        <a:t>в</a:t>
                      </a:r>
                      <a:r>
                        <a:rPr sz="1500" dirty="0" err="1"/>
                        <a:t>се</a:t>
                      </a:r>
                      <a:r>
                        <a:rPr sz="1500" spc="-20" dirty="0" err="1"/>
                        <a:t>г</a:t>
                      </a:r>
                      <a:r>
                        <a:rPr sz="1500" dirty="0" err="1"/>
                        <a:t>о</a:t>
                      </a:r>
                      <a:r>
                        <a:rPr sz="1500" dirty="0"/>
                        <a:t>,</a:t>
                      </a:r>
                      <a:r>
                        <a:rPr lang="ru-RU" sz="1500" spc="5" baseline="0" dirty="0"/>
                        <a:t> </a:t>
                      </a:r>
                      <a:r>
                        <a:rPr sz="1500" dirty="0" err="1"/>
                        <a:t>мл</a:t>
                      </a:r>
                      <a:r>
                        <a:rPr sz="1500" spc="5" dirty="0" err="1"/>
                        <a:t>н</a:t>
                      </a:r>
                      <a:r>
                        <a:rPr sz="1500" dirty="0" err="1"/>
                        <a:t>.</a:t>
                      </a:r>
                      <a:r>
                        <a:rPr sz="1500" spc="-10" dirty="0" err="1"/>
                        <a:t>р</a:t>
                      </a:r>
                      <a:r>
                        <a:rPr sz="1500" spc="-5" dirty="0" err="1"/>
                        <a:t>у</a:t>
                      </a:r>
                      <a:r>
                        <a:rPr sz="1500" dirty="0" err="1"/>
                        <a:t>б</a:t>
                      </a:r>
                      <a:r>
                        <a:rPr sz="1500" dirty="0"/>
                        <a:t>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1 149,0</a:t>
                      </a:r>
                      <a:endParaRPr lang="ru-RU" sz="15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/>
                        <a:t>1 255,0</a:t>
                      </a:r>
                      <a:endParaRPr lang="ru-RU" sz="15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+mn-cs"/>
                        </a:rPr>
                        <a:t>1 607,2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</a:rPr>
                        <a:t>1 960,1</a:t>
                      </a:r>
                      <a:endParaRPr lang="ru-RU" sz="1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1 862,1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47319">
                <a:tc>
                  <a:txBody>
                    <a:bodyPr/>
                    <a:lstStyle/>
                    <a:p>
                      <a:pPr marL="0" marR="102870" indent="0">
                        <a:lnSpc>
                          <a:spcPct val="100000"/>
                        </a:lnSpc>
                      </a:pPr>
                      <a:r>
                        <a:rPr sz="1500" dirty="0"/>
                        <a:t>Р</a:t>
                      </a:r>
                      <a:r>
                        <a:rPr sz="1500" spc="-10" dirty="0"/>
                        <a:t>а</a:t>
                      </a:r>
                      <a:r>
                        <a:rPr sz="1500" dirty="0"/>
                        <a:t>с</a:t>
                      </a:r>
                      <a:r>
                        <a:rPr sz="1500" spc="-25" dirty="0"/>
                        <a:t>хо</a:t>
                      </a:r>
                      <a:r>
                        <a:rPr sz="1500" dirty="0"/>
                        <a:t>ды</a:t>
                      </a:r>
                      <a:r>
                        <a:rPr sz="1500" spc="-15" dirty="0"/>
                        <a:t> </a:t>
                      </a:r>
                      <a:r>
                        <a:rPr sz="1500" dirty="0"/>
                        <a:t>на</a:t>
                      </a:r>
                      <a:r>
                        <a:rPr sz="1500" spc="-15" dirty="0"/>
                        <a:t> </a:t>
                      </a:r>
                      <a:r>
                        <a:rPr sz="1500" dirty="0"/>
                        <a:t>1</a:t>
                      </a:r>
                      <a:r>
                        <a:rPr sz="1500" spc="5" dirty="0"/>
                        <a:t> </a:t>
                      </a:r>
                      <a:r>
                        <a:rPr sz="1500" dirty="0"/>
                        <a:t>жи</a:t>
                      </a:r>
                      <a:r>
                        <a:rPr sz="1500" spc="-15" dirty="0"/>
                        <a:t>т</a:t>
                      </a:r>
                      <a:r>
                        <a:rPr sz="1500" spc="-30" dirty="0"/>
                        <a:t>е</a:t>
                      </a:r>
                      <a:r>
                        <a:rPr sz="1500" dirty="0"/>
                        <a:t>ля, </a:t>
                      </a:r>
                      <a:r>
                        <a:rPr sz="1500" spc="-10" dirty="0"/>
                        <a:t>р</a:t>
                      </a:r>
                      <a:r>
                        <a:rPr sz="1500" spc="-5" dirty="0"/>
                        <a:t>у</a:t>
                      </a:r>
                      <a:r>
                        <a:rPr sz="1500" spc="-30" dirty="0"/>
                        <a:t>б</a:t>
                      </a:r>
                      <a:r>
                        <a:rPr sz="1500" dirty="0"/>
                        <a:t>л</a:t>
                      </a:r>
                      <a:r>
                        <a:rPr sz="1500" spc="-5" dirty="0"/>
                        <a:t>е</a:t>
                      </a:r>
                      <a:r>
                        <a:rPr sz="1500" dirty="0"/>
                        <a:t>й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500" dirty="0"/>
                        <a:t>32 983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500" dirty="0"/>
                        <a:t>36 616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500" dirty="0"/>
                        <a:t>47 799</a:t>
                      </a:r>
                      <a:endParaRPr lang="ru-RU"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ct val="100000"/>
                        </a:lnSpc>
                      </a:pPr>
                      <a:r>
                        <a:rPr lang="ru-RU" sz="1500" dirty="0"/>
                        <a:t>58 647</a:t>
                      </a:r>
                      <a:endParaRPr lang="ru-RU"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55 715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9216419"/>
              </p:ext>
            </p:extLst>
          </p:nvPr>
        </p:nvGraphicFramePr>
        <p:xfrm>
          <a:off x="500043" y="3526160"/>
          <a:ext cx="5983123" cy="6858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966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73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73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3732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5259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2191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bg1"/>
                          </a:solidFill>
                        </a:rPr>
                        <a:t>Справ</a:t>
                      </a:r>
                      <a:r>
                        <a:rPr sz="1500" spc="5" dirty="0">
                          <a:solidFill>
                            <a:schemeClr val="bg1"/>
                          </a:solidFill>
                        </a:rPr>
                        <a:t>оч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н</a:t>
                      </a:r>
                      <a:r>
                        <a:rPr sz="1500" spc="5" dirty="0">
                          <a:solidFill>
                            <a:schemeClr val="bg1"/>
                          </a:solidFill>
                        </a:rPr>
                        <a:t>о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: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</a:pPr>
                      <a:endParaRPr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</a:pP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</a:pPr>
                      <a:endParaRPr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50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bg1"/>
                          </a:solidFill>
                        </a:rPr>
                        <a:t>Ч</a:t>
                      </a:r>
                      <a:r>
                        <a:rPr sz="1500" spc="-10" dirty="0">
                          <a:solidFill>
                            <a:schemeClr val="bg1"/>
                          </a:solidFill>
                        </a:rPr>
                        <a:t>и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слен</a:t>
                      </a:r>
                      <a:r>
                        <a:rPr sz="1500" spc="-10" dirty="0">
                          <a:solidFill>
                            <a:schemeClr val="bg1"/>
                          </a:solidFill>
                        </a:rPr>
                        <a:t>н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ос</a:t>
                      </a:r>
                      <a:r>
                        <a:rPr sz="1500" spc="-5" dirty="0">
                          <a:solidFill>
                            <a:schemeClr val="bg1"/>
                          </a:solidFill>
                        </a:rPr>
                        <a:t>т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ь</a:t>
                      </a:r>
                      <a:r>
                        <a:rPr sz="1500" spc="1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населен</a:t>
                      </a:r>
                      <a:r>
                        <a:rPr sz="1500" spc="-10" dirty="0">
                          <a:solidFill>
                            <a:schemeClr val="bg1"/>
                          </a:solidFill>
                        </a:rPr>
                        <a:t>и</a:t>
                      </a:r>
                      <a:r>
                        <a:rPr sz="1500" spc="-5" dirty="0">
                          <a:solidFill>
                            <a:schemeClr val="bg1"/>
                          </a:solidFill>
                        </a:rPr>
                        <a:t>я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,</a:t>
                      </a:r>
                      <a:r>
                        <a:rPr sz="1500" spc="2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sz="1500" spc="5" dirty="0">
                          <a:solidFill>
                            <a:schemeClr val="bg1"/>
                          </a:solidFill>
                        </a:rPr>
                        <a:t>ч</a:t>
                      </a:r>
                      <a:r>
                        <a:rPr sz="1500" dirty="0">
                          <a:solidFill>
                            <a:schemeClr val="bg1"/>
                          </a:solidFill>
                        </a:rPr>
                        <a:t>ел.</a:t>
                      </a:r>
                      <a:endParaRPr sz="15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</a:rPr>
                        <a:t>34 836</a:t>
                      </a:r>
                      <a:endParaRPr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</a:rPr>
                        <a:t>34 275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</a:rPr>
                        <a:t>33 624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</a:rPr>
                        <a:t>33 422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0193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</a:rPr>
                        <a:t>33 422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4666" y="107504"/>
            <a:ext cx="612067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</a:pP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Нало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овые</a:t>
            </a:r>
            <a:r>
              <a:rPr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и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ненало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овые</a:t>
            </a:r>
            <a:r>
              <a:rPr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15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ох</a:t>
            </a:r>
            <a:r>
              <a:rPr b="1" spc="-35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ды</a:t>
            </a:r>
            <a:r>
              <a:rPr b="1" spc="-3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б</a:t>
            </a:r>
            <a:r>
              <a:rPr b="1" spc="-45" dirty="0">
                <a:solidFill>
                  <a:srgbClr val="7030A0"/>
                </a:solidFill>
                <a:latin typeface="Calibri"/>
                <a:cs typeface="Calibri"/>
              </a:rPr>
              <a:t>ю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b="1" spc="-30" dirty="0">
                <a:solidFill>
                  <a:srgbClr val="7030A0"/>
                </a:solidFill>
                <a:latin typeface="Calibri"/>
                <a:cs typeface="Calibri"/>
              </a:rPr>
              <a:t>ж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ета 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м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у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ници</a:t>
            </a:r>
            <a:r>
              <a:rPr b="1" spc="5" dirty="0">
                <a:solidFill>
                  <a:srgbClr val="7030A0"/>
                </a:solidFill>
                <a:latin typeface="Calibri"/>
                <a:cs typeface="Calibri"/>
              </a:rPr>
              <a:t>п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а</a:t>
            </a:r>
            <a:r>
              <a:rPr b="1" spc="5" dirty="0">
                <a:solidFill>
                  <a:srgbClr val="7030A0"/>
                </a:solidFill>
                <a:latin typeface="Calibri"/>
                <a:cs typeface="Calibri"/>
              </a:rPr>
              <a:t>л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ь</a:t>
            </a:r>
            <a:r>
              <a:rPr b="1" spc="-10" dirty="0">
                <a:solidFill>
                  <a:srgbClr val="7030A0"/>
                </a:solidFill>
                <a:latin typeface="Calibri"/>
                <a:cs typeface="Calibri"/>
              </a:rPr>
              <a:t>н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образования</a:t>
            </a:r>
            <a:r>
              <a:rPr b="1" spc="-5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7030A0"/>
                </a:solidFill>
                <a:latin typeface="Calibri"/>
                <a:cs typeface="Calibri"/>
              </a:rPr>
              <a:t>Щ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ербиновский</a:t>
            </a:r>
            <a:r>
              <a:rPr b="1" spc="-5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030A0"/>
                </a:solidFill>
                <a:latin typeface="Calibri"/>
                <a:cs typeface="Calibri"/>
              </a:rPr>
              <a:t>район </a:t>
            </a:r>
            <a:r>
              <a:rPr b="1" dirty="0" err="1">
                <a:solidFill>
                  <a:srgbClr val="7030A0"/>
                </a:solidFill>
                <a:latin typeface="Calibri"/>
                <a:cs typeface="Calibri"/>
              </a:rPr>
              <a:t>на</a:t>
            </a:r>
            <a:r>
              <a:rPr b="1" spc="-25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Calibri"/>
                <a:cs typeface="Calibri"/>
              </a:rPr>
              <a:t>2026-2028 </a:t>
            </a:r>
            <a:r>
              <a:rPr b="1" spc="-20" dirty="0" err="1">
                <a:solidFill>
                  <a:srgbClr val="7030A0"/>
                </a:solidFill>
                <a:latin typeface="Calibri"/>
                <a:cs typeface="Calibri"/>
              </a:rPr>
              <a:t>г</a:t>
            </a:r>
            <a:r>
              <a:rPr b="1" spc="-35" dirty="0" err="1">
                <a:solidFill>
                  <a:srgbClr val="7030A0"/>
                </a:solidFill>
                <a:latin typeface="Calibri"/>
                <a:cs typeface="Calibri"/>
              </a:rPr>
              <a:t>о</a:t>
            </a:r>
            <a:r>
              <a:rPr b="1" dirty="0" err="1">
                <a:solidFill>
                  <a:srgbClr val="7030A0"/>
                </a:solidFill>
                <a:latin typeface="Calibri"/>
                <a:cs typeface="Calibri"/>
              </a:rPr>
              <a:t>д</a:t>
            </a:r>
            <a:r>
              <a:rPr lang="ru-RU" b="1" dirty="0" err="1">
                <a:solidFill>
                  <a:srgbClr val="7030A0"/>
                </a:solidFill>
                <a:latin typeface="Calibri"/>
                <a:cs typeface="Calibri"/>
              </a:rPr>
              <a:t>ы</a:t>
            </a:r>
            <a:endParaRPr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53655" y="661502"/>
            <a:ext cx="73850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(</a:t>
            </a:r>
            <a:r>
              <a:rPr sz="1200" b="1" spc="-10" dirty="0">
                <a:latin typeface="Calibri"/>
                <a:cs typeface="Calibri"/>
              </a:rPr>
              <a:t>м</a:t>
            </a:r>
            <a:r>
              <a:rPr sz="1200" b="1" dirty="0">
                <a:latin typeface="Calibri"/>
                <a:cs typeface="Calibri"/>
              </a:rPr>
              <a:t>лн.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р</a:t>
            </a:r>
            <a:r>
              <a:rPr sz="1200" b="1" spc="-5" dirty="0">
                <a:latin typeface="Calibri"/>
                <a:cs typeface="Calibri"/>
              </a:rPr>
              <a:t>у</a:t>
            </a:r>
            <a:r>
              <a:rPr sz="1200" b="1" dirty="0">
                <a:latin typeface="Calibri"/>
                <a:cs typeface="Calibri"/>
              </a:rPr>
              <a:t>б.)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5" name="object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649181"/>
              </p:ext>
            </p:extLst>
          </p:nvPr>
        </p:nvGraphicFramePr>
        <p:xfrm>
          <a:off x="404666" y="846168"/>
          <a:ext cx="6192686" cy="8204371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32403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807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03523">
                <a:tc>
                  <a:txBody>
                    <a:bodyPr/>
                    <a:lstStyle/>
                    <a:p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69545" indent="0" algn="r">
                        <a:lnSpc>
                          <a:spcPct val="100000"/>
                        </a:lnSpc>
                      </a:pPr>
                      <a:r>
                        <a:rPr lang="ru-RU" sz="1200" dirty="0"/>
                        <a:t>Исполнено</a:t>
                      </a:r>
                      <a:r>
                        <a:rPr lang="ru-RU" sz="1200" baseline="0" dirty="0"/>
                        <a:t> </a:t>
                      </a:r>
                      <a:r>
                        <a:rPr lang="ru-RU" sz="1200" dirty="0"/>
                        <a:t>2025 г.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/>
                        <a:t>20</a:t>
                      </a:r>
                      <a:r>
                        <a:rPr lang="ru-RU" sz="1200" dirty="0"/>
                        <a:t>26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2027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2028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7048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b="1" spc="-1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ло</a:t>
                      </a:r>
                      <a:r>
                        <a:rPr sz="1500" b="1" spc="-20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b="1" spc="-1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b="1" spc="-5" dirty="0">
                          <a:solidFill>
                            <a:schemeClr val="tx1"/>
                          </a:solidFill>
                        </a:rPr>
                        <a:t>ы</a:t>
                      </a: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b="1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b="1" spc="-2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b="1" spc="-25" dirty="0">
                          <a:solidFill>
                            <a:schemeClr val="tx1"/>
                          </a:solidFill>
                        </a:rPr>
                        <a:t>охо</a:t>
                      </a:r>
                      <a:r>
                        <a:rPr sz="1500" b="1" spc="-5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ы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414,0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427,6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407,1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</a:rPr>
                        <a:t>395,1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лог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5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риб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ы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ль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1452880" algn="l"/>
                        </a:tabLst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лог  </a:t>
                      </a:r>
                      <a:r>
                        <a:rPr sz="1500" spc="-6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5" dirty="0" err="1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sz="1500" spc="-7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15" dirty="0" err="1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25" dirty="0" err="1">
                          <a:solidFill>
                            <a:schemeClr val="tx1"/>
                          </a:solidFill>
                        </a:rPr>
                        <a:t>охо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ды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15" dirty="0" err="1">
                          <a:solidFill>
                            <a:schemeClr val="tx1"/>
                          </a:solidFill>
                        </a:rPr>
                        <a:t>ф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sz="1500" spc="-10" dirty="0" err="1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ичес</a:t>
                      </a:r>
                      <a:r>
                        <a:rPr sz="1500" spc="-20" dirty="0" err="1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spc="-10" dirty="0" err="1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 лиц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277,7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300,0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276,5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261,8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145288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Акцизы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Налог, взимаемый в связи с применением упрощенной системы налогообложения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46,4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46,8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47,7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48,7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669290" algn="l"/>
                          <a:tab pos="1172210" algn="l"/>
                          <a:tab pos="1460500" algn="l"/>
                        </a:tabLst>
                      </a:pP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ди</a:t>
                      </a:r>
                      <a:r>
                        <a:rPr sz="1500" spc="5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ы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й	н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лог	</a:t>
                      </a:r>
                      <a:r>
                        <a:rPr sz="1500" spc="5" dirty="0" err="1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20" dirty="0" err="1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м</a:t>
                      </a:r>
                      <a:r>
                        <a:rPr sz="1500" spc="-10" dirty="0" err="1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20" dirty="0" err="1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spc="-10" dirty="0" err="1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15" dirty="0" err="1">
                          <a:solidFill>
                            <a:schemeClr val="tx1"/>
                          </a:solidFill>
                        </a:rPr>
                        <a:t>ы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й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охо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0,008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722630" algn="l"/>
                        </a:tabLst>
                      </a:pPr>
                      <a:r>
                        <a:rPr sz="1500" spc="-10" dirty="0" err="1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ди</a:t>
                      </a:r>
                      <a:r>
                        <a:rPr sz="1500" spc="5" dirty="0" err="1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15" dirty="0" err="1">
                          <a:solidFill>
                            <a:schemeClr val="tx1"/>
                          </a:solidFill>
                        </a:rPr>
                        <a:t>ы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й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sz="1500" spc="-40" dirty="0" err="1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10" dirty="0" err="1">
                          <a:solidFill>
                            <a:schemeClr val="tx1"/>
                          </a:solidFill>
                        </a:rPr>
                        <a:t>ь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sz="1500" spc="-30" dirty="0" err="1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spc="-25" dirty="0" err="1">
                          <a:solidFill>
                            <a:schemeClr val="tx1"/>
                          </a:solidFill>
                        </a:rPr>
                        <a:t>ох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озяй</a:t>
                      </a:r>
                      <a:r>
                        <a:rPr sz="1500" spc="-10" dirty="0" err="1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т</a:t>
                      </a:r>
                      <a:r>
                        <a:rPr sz="1500" spc="-10" dirty="0" err="1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spc="-5" dirty="0" err="1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spc="-10" dirty="0" err="1">
                          <a:solidFill>
                            <a:schemeClr val="tx1"/>
                          </a:solidFill>
                        </a:rPr>
                        <a:t>нн</a:t>
                      </a:r>
                      <a:r>
                        <a:rPr sz="1500" spc="-15" dirty="0" err="1">
                          <a:solidFill>
                            <a:schemeClr val="tx1"/>
                          </a:solidFill>
                        </a:rPr>
                        <a:t>ы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й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 н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лог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49,4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49,2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50,2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51,3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72263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Налог, взимаемый в связи с применением патентной системы налогообложения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24,1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15,5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15,8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16,1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 marR="10795">
                        <a:lnSpc>
                          <a:spcPct val="100000"/>
                        </a:lnSpc>
                        <a:tabLst>
                          <a:tab pos="72263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Налог на имущество организаций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114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ос</a:t>
                      </a:r>
                      <a:r>
                        <a:rPr sz="1500" spc="-5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рст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ве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нн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я</a:t>
                      </a:r>
                      <a:r>
                        <a:rPr sz="1500" spc="-3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ошл</a:t>
                      </a:r>
                      <a:r>
                        <a:rPr sz="1500" spc="5" dirty="0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на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12,7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11,7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12,0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12,2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b="1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b="1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ло</a:t>
                      </a:r>
                      <a:r>
                        <a:rPr sz="1500" b="1" spc="-20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b="1" spc="-5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ые</a:t>
                      </a:r>
                      <a:r>
                        <a:rPr sz="1500" b="1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b="1" spc="-15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b="1" spc="-25" dirty="0">
                          <a:solidFill>
                            <a:schemeClr val="tx1"/>
                          </a:solidFill>
                        </a:rPr>
                        <a:t>охо</a:t>
                      </a:r>
                      <a:r>
                        <a:rPr sz="1500" b="1" dirty="0">
                          <a:solidFill>
                            <a:schemeClr val="tx1"/>
                          </a:solidFill>
                        </a:rPr>
                        <a:t>ды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36,0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26,9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27,5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28,4</a:t>
                      </a:r>
                      <a:endParaRPr sz="15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Ар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я  </a:t>
                      </a:r>
                      <a:r>
                        <a:rPr sz="1500" spc="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та  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а  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м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ь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ы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е</a:t>
                      </a:r>
                    </a:p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част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и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24,0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19,9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20,8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21,7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Ар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ндная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та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за и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м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щ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ст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Пл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т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жи</a:t>
                      </a:r>
                      <a:r>
                        <a:rPr sz="1500" spc="-3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от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М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УП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</a:rPr>
                        <a:t>Прочие доходы от использования имущества и прав, находящихся в собственности муниципальных</a:t>
                      </a:r>
                      <a:r>
                        <a:rPr lang="ru-RU" sz="1500" baseline="0" dirty="0">
                          <a:solidFill>
                            <a:schemeClr val="tx1"/>
                          </a:solidFill>
                        </a:rPr>
                        <a:t> районов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0,8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8415" marR="10160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та</a:t>
                      </a:r>
                      <a:r>
                        <a:rPr sz="1500" spc="3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за</a:t>
                      </a:r>
                      <a:r>
                        <a:rPr sz="1500" spc="3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т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ное</a:t>
                      </a:r>
                      <a:r>
                        <a:rPr sz="1500" spc="5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во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й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т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ие </a:t>
                      </a:r>
                      <a:r>
                        <a:rPr sz="1500" spc="5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р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ж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аю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щ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ю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ср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у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-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8415" marR="9525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хо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от</a:t>
                      </a:r>
                      <a:r>
                        <a:rPr sz="1500" spc="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за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ия</a:t>
                      </a:r>
                      <a:r>
                        <a:rPr sz="1500" spc="3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тн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ы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sz="1500" spc="3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г и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ом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нса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ц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ии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затрат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0,5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0,4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охо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1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от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р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жи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и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м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щ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ст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а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0,7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0,6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охо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1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от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п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р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жи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з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мли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4,3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1,0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Штр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фы,  </a:t>
                      </a:r>
                      <a:r>
                        <a:rPr sz="1500" spc="-114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с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ц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ии,  </a:t>
                      </a:r>
                      <a:r>
                        <a:rPr sz="1500" spc="-114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во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зм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щ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ие</a:t>
                      </a:r>
                    </a:p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spc="-10" dirty="0">
                          <a:solidFill>
                            <a:schemeClr val="tx1"/>
                          </a:solidFill>
                        </a:rPr>
                        <a:t>у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щ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рба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4,2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3,5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3,5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3,5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Прочие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ло</a:t>
                      </a:r>
                      <a:r>
                        <a:rPr sz="1500" spc="-20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ые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spc="-15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охо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ды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0,2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0,0</a:t>
                      </a:r>
                      <a:endParaRPr sz="15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 txBox="1"/>
          <p:nvPr/>
        </p:nvSpPr>
        <p:spPr>
          <a:xfrm>
            <a:off x="204573" y="42844"/>
            <a:ext cx="6416675" cy="37346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R="5080" indent="358140" algn="just"/>
            <a:r>
              <a:rPr lang="ru-RU" sz="1200" spc="10" dirty="0">
                <a:cs typeface="Calibri"/>
              </a:rPr>
              <a:t>В осно</a:t>
            </a:r>
            <a:r>
              <a:rPr lang="ru-RU" sz="1200" spc="5" dirty="0">
                <a:cs typeface="Calibri"/>
              </a:rPr>
              <a:t>ве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р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счётов формирования доходной базы районного б</a:t>
            </a:r>
            <a:r>
              <a:rPr lang="ru-RU" sz="1200" spc="-30" dirty="0">
                <a:cs typeface="Calibri"/>
              </a:rPr>
              <a:t>ю</a:t>
            </a:r>
            <a:r>
              <a:rPr lang="ru-RU" sz="1200" spc="15" dirty="0">
                <a:cs typeface="Calibri"/>
              </a:rPr>
              <a:t>д</a:t>
            </a:r>
            <a:r>
              <a:rPr lang="ru-RU" sz="1200" spc="-10" dirty="0">
                <a:cs typeface="Calibri"/>
              </a:rPr>
              <a:t>ж</a:t>
            </a:r>
            <a:r>
              <a:rPr lang="ru-RU" sz="1200" spc="10" dirty="0">
                <a:cs typeface="Calibri"/>
              </a:rPr>
              <a:t>ета учтены прогнозные данные по с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ц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ал</a:t>
            </a:r>
            <a:r>
              <a:rPr lang="ru-RU" sz="1200" spc="10" dirty="0">
                <a:cs typeface="Calibri"/>
              </a:rPr>
              <a:t>ьно</a:t>
            </a:r>
            <a:r>
              <a:rPr lang="ru-RU" sz="1200" spc="5" dirty="0">
                <a:cs typeface="Calibri"/>
              </a:rPr>
              <a:t>- </a:t>
            </a:r>
            <a:r>
              <a:rPr lang="ru-RU" sz="1200" spc="15" dirty="0">
                <a:cs typeface="Calibri"/>
              </a:rPr>
              <a:t>э</a:t>
            </a:r>
            <a:r>
              <a:rPr lang="ru-RU" sz="1200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оно</a:t>
            </a:r>
            <a:r>
              <a:rPr lang="ru-RU" sz="1200" spc="10" dirty="0">
                <a:cs typeface="Calibri"/>
              </a:rPr>
              <a:t>м</a:t>
            </a:r>
            <a:r>
              <a:rPr lang="ru-RU" sz="1200" spc="15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ч</a:t>
            </a:r>
            <a:r>
              <a:rPr lang="ru-RU" sz="1200" spc="15" dirty="0">
                <a:cs typeface="Calibri"/>
              </a:rPr>
              <a:t>ес</a:t>
            </a:r>
            <a:r>
              <a:rPr lang="ru-RU" sz="1200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ому</a:t>
            </a:r>
            <a:r>
              <a:rPr lang="ru-RU" sz="1200" spc="2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ию</a:t>
            </a:r>
            <a:r>
              <a:rPr lang="ru-RU" sz="1200" dirty="0">
                <a:cs typeface="Calibri"/>
              </a:rPr>
              <a:t> </a:t>
            </a:r>
            <a:r>
              <a:rPr lang="ru-RU" sz="1200" spc="2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й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на на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ср</a:t>
            </a:r>
            <a:r>
              <a:rPr lang="ru-RU" sz="1200" spc="5" dirty="0">
                <a:cs typeface="Calibri"/>
              </a:rPr>
              <a:t>е</a:t>
            </a:r>
            <a:r>
              <a:rPr lang="ru-RU" sz="1200" spc="20" dirty="0">
                <a:cs typeface="Calibri"/>
              </a:rPr>
              <a:t>д</a:t>
            </a:r>
            <a:r>
              <a:rPr lang="ru-RU" sz="1200" spc="5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еср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чн</a:t>
            </a:r>
            <a:r>
              <a:rPr lang="ru-RU" sz="1200" spc="10" dirty="0">
                <a:cs typeface="Calibri"/>
              </a:rPr>
              <a:t>у</a:t>
            </a:r>
            <a:r>
              <a:rPr lang="ru-RU" sz="1200" spc="25" dirty="0">
                <a:cs typeface="Calibri"/>
              </a:rPr>
              <a:t>ю п</a:t>
            </a:r>
            <a:r>
              <a:rPr lang="ru-RU" sz="1200" spc="15" dirty="0">
                <a:cs typeface="Calibri"/>
              </a:rPr>
              <a:t>ерс</a:t>
            </a:r>
            <a:r>
              <a:rPr lang="ru-RU" sz="1200" spc="10" dirty="0">
                <a:cs typeface="Calibri"/>
              </a:rPr>
              <a:t>п</a:t>
            </a:r>
            <a:r>
              <a:rPr lang="ru-RU" sz="1200" spc="15" dirty="0">
                <a:cs typeface="Calibri"/>
              </a:rPr>
              <a:t>ект</a:t>
            </a:r>
            <a:r>
              <a:rPr lang="ru-RU" sz="1200" spc="10" dirty="0">
                <a:cs typeface="Calibri"/>
              </a:rPr>
              <a:t>ив</a:t>
            </a:r>
            <a:r>
              <a:rPr lang="ru-RU" sz="1200" spc="-15" dirty="0">
                <a:cs typeface="Calibri"/>
              </a:rPr>
              <a:t>у в разрезе отраслей экономики</a:t>
            </a:r>
            <a:r>
              <a:rPr lang="ru-RU" sz="1200" spc="5" dirty="0">
                <a:cs typeface="Calibri"/>
              </a:rPr>
              <a:t>,</a:t>
            </a:r>
            <a:r>
              <a:rPr lang="ru-RU" sz="1200" dirty="0">
                <a:cs typeface="Calibri"/>
              </a:rPr>
              <a:t>  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ин</a:t>
            </a:r>
            <a:r>
              <a:rPr lang="ru-RU" sz="1200" spc="10" dirty="0">
                <a:cs typeface="Calibri"/>
              </a:rPr>
              <a:t>д</a:t>
            </a:r>
            <a:r>
              <a:rPr lang="ru-RU" sz="1200" spc="15" dirty="0">
                <a:cs typeface="Calibri"/>
              </a:rPr>
              <a:t>е</a:t>
            </a:r>
            <a:r>
              <a:rPr lang="ru-RU" sz="1200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сы </a:t>
            </a:r>
            <a:r>
              <a:rPr lang="ru-RU" sz="1200" spc="25" dirty="0">
                <a:cs typeface="Calibri"/>
              </a:rPr>
              <a:t>р</a:t>
            </a:r>
            <a:r>
              <a:rPr lang="ru-RU" sz="1200" spc="15" dirty="0">
                <a:cs typeface="Calibri"/>
              </a:rPr>
              <a:t>ос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а потребительских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ц</a:t>
            </a:r>
            <a:r>
              <a:rPr lang="ru-RU" sz="1200" spc="15" dirty="0">
                <a:cs typeface="Calibri"/>
              </a:rPr>
              <a:t>ен, объем фонда </a:t>
            </a:r>
            <a:r>
              <a:rPr lang="ru-RU" sz="1200" spc="3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б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тной </a:t>
            </a:r>
            <a:r>
              <a:rPr lang="ru-RU" sz="1200" spc="2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п</a:t>
            </a:r>
            <a:r>
              <a:rPr lang="ru-RU" sz="1200" spc="5" dirty="0">
                <a:cs typeface="Calibri"/>
              </a:rPr>
              <a:t>л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ты,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</a:t>
            </a:r>
            <a:r>
              <a:rPr lang="ru-RU" sz="1200" spc="-10" dirty="0">
                <a:cs typeface="Calibri"/>
              </a:rPr>
              <a:t>к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з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-5" dirty="0">
                <a:cs typeface="Calibri"/>
              </a:rPr>
              <a:t>те</a:t>
            </a:r>
            <a:r>
              <a:rPr lang="ru-RU" sz="1200" spc="10" dirty="0">
                <a:cs typeface="Calibri"/>
              </a:rPr>
              <a:t>ли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со</a:t>
            </a:r>
            <a:r>
              <a:rPr lang="ru-RU" sz="1200" dirty="0">
                <a:cs typeface="Calibri"/>
              </a:rPr>
              <a:t>б</a:t>
            </a:r>
            <a:r>
              <a:rPr lang="ru-RU" sz="1200" spc="10" dirty="0">
                <a:cs typeface="Calibri"/>
              </a:rPr>
              <a:t>ир</a:t>
            </a:r>
            <a:r>
              <a:rPr lang="ru-RU" sz="1200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5" dirty="0">
                <a:cs typeface="Calibri"/>
              </a:rPr>
              <a:t>м</a:t>
            </a:r>
            <a:r>
              <a:rPr lang="ru-RU" sz="1200" spc="10" dirty="0">
                <a:cs typeface="Calibri"/>
              </a:rPr>
              <a:t>ос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-10" dirty="0">
                <a:cs typeface="Calibri"/>
              </a:rPr>
              <a:t>г</a:t>
            </a:r>
            <a:r>
              <a:rPr lang="ru-RU" sz="1200" spc="10" dirty="0">
                <a:cs typeface="Calibri"/>
              </a:rPr>
              <a:t>ов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д</a:t>
            </a:r>
            <a:r>
              <a:rPr lang="ru-RU" sz="1200" spc="-5" dirty="0">
                <a:cs typeface="Calibri"/>
              </a:rPr>
              <a:t>и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ми</a:t>
            </a:r>
            <a:r>
              <a:rPr lang="ru-RU" sz="1200" spc="-10" dirty="0">
                <a:cs typeface="Calibri"/>
              </a:rPr>
              <a:t>к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-6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за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</a:t>
            </a:r>
            <a:r>
              <a:rPr lang="ru-RU" sz="1200" spc="-5" dirty="0">
                <a:cs typeface="Calibri"/>
              </a:rPr>
              <a:t>ре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10" dirty="0">
                <a:cs typeface="Calibri"/>
              </a:rPr>
              <a:t>шес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вующие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5" dirty="0">
                <a:cs typeface="Calibri"/>
              </a:rPr>
              <a:t> </a:t>
            </a:r>
            <a:r>
              <a:rPr lang="ru-RU" sz="1200" spc="-10" dirty="0">
                <a:cs typeface="Calibri"/>
              </a:rPr>
              <a:t>г</a:t>
            </a:r>
            <a:r>
              <a:rPr lang="ru-RU" sz="1200" spc="-2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</a:t>
            </a:r>
            <a:r>
              <a:rPr lang="ru-RU" sz="1200" spc="20" dirty="0">
                <a:cs typeface="Calibri"/>
              </a:rPr>
              <a:t>ы, ряд других параметров, влияющих на изменение налогооблагаемой базы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П</a:t>
            </a:r>
            <a:r>
              <a:rPr lang="ru-RU" sz="1200" spc="10" dirty="0">
                <a:cs typeface="Calibri"/>
              </a:rPr>
              <a:t>ри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п</a:t>
            </a:r>
            <a:r>
              <a:rPr lang="ru-RU" sz="1200" spc="10" dirty="0">
                <a:cs typeface="Calibri"/>
              </a:rPr>
              <a:t>рог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озе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пос</a:t>
            </a:r>
            <a:r>
              <a:rPr lang="ru-RU" sz="1200" spc="5" dirty="0">
                <a:cs typeface="Calibri"/>
              </a:rPr>
              <a:t>ту</a:t>
            </a:r>
            <a:r>
              <a:rPr lang="ru-RU" sz="1200" spc="10" dirty="0">
                <a:cs typeface="Calibri"/>
              </a:rPr>
              <a:t>пле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ий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0" dirty="0">
                <a:cs typeface="Calibri"/>
              </a:rPr>
              <a:t>огу</a:t>
            </a:r>
            <a:r>
              <a:rPr lang="ru-RU" sz="1200" dirty="0">
                <a:cs typeface="Calibri"/>
              </a:rPr>
              <a:t> </a:t>
            </a:r>
            <a:r>
              <a:rPr lang="ru-RU" sz="1200" spc="-7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на</a:t>
            </a:r>
            <a:r>
              <a:rPr lang="ru-RU" sz="1200" dirty="0">
                <a:cs typeface="Calibri"/>
              </a:rPr>
              <a:t> </a:t>
            </a:r>
            <a:r>
              <a:rPr lang="ru-RU" sz="1200" spc="-80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-20" dirty="0">
                <a:cs typeface="Calibri"/>
              </a:rPr>
              <a:t>о</a:t>
            </a:r>
            <a:r>
              <a:rPr lang="ru-RU" sz="1200" dirty="0">
                <a:cs typeface="Calibri"/>
              </a:rPr>
              <a:t>х</a:t>
            </a:r>
            <a:r>
              <a:rPr lang="ru-RU" sz="1200" spc="-3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ды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физ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ческ</a:t>
            </a:r>
            <a:r>
              <a:rPr lang="ru-RU" sz="120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х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иц</a:t>
            </a:r>
            <a:r>
              <a:rPr lang="ru-RU" sz="1200" spc="7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у</a:t>
            </a:r>
            <a:r>
              <a:rPr lang="ru-RU" sz="1200" spc="15" dirty="0">
                <a:cs typeface="Calibri"/>
              </a:rPr>
              <a:t>ч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20" dirty="0">
                <a:cs typeface="Calibri"/>
              </a:rPr>
              <a:t>ены</a:t>
            </a:r>
            <a:r>
              <a:rPr lang="ru-RU" sz="1200" spc="7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изме</a:t>
            </a:r>
            <a:r>
              <a:rPr lang="ru-RU" sz="1200" spc="5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ен</a:t>
            </a:r>
            <a:r>
              <a:rPr lang="ru-RU" sz="120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я</a:t>
            </a:r>
            <a:r>
              <a:rPr lang="ru-RU" sz="1200" spc="85" dirty="0">
                <a:cs typeface="Calibri"/>
              </a:rPr>
              <a:t> норматива</a:t>
            </a:r>
            <a:r>
              <a:rPr lang="ru-RU" sz="1200" spc="80" dirty="0">
                <a:cs typeface="Calibri"/>
              </a:rPr>
              <a:t> отчислений от налога.</a:t>
            </a:r>
            <a:endParaRPr lang="ru-RU" sz="1200" dirty="0">
              <a:latin typeface="Times New Roman"/>
              <a:cs typeface="Times New Roman"/>
            </a:endParaRPr>
          </a:p>
          <a:p>
            <a:pPr marR="5080" indent="358140" algn="just">
              <a:lnSpc>
                <a:spcPct val="103800"/>
              </a:lnSpc>
            </a:pPr>
            <a:r>
              <a:rPr lang="ru-RU" sz="1200" spc="10" dirty="0">
                <a:cs typeface="Calibri"/>
              </a:rPr>
              <a:t>С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1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ян</a:t>
            </a:r>
            <a:r>
              <a:rPr lang="ru-RU" sz="1200" spc="5" dirty="0">
                <a:cs typeface="Calibri"/>
              </a:rPr>
              <a:t>ва</a:t>
            </a:r>
            <a:r>
              <a:rPr lang="ru-RU" sz="1200" spc="10" dirty="0">
                <a:cs typeface="Calibri"/>
              </a:rPr>
              <a:t>ря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4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20</a:t>
            </a:r>
            <a:r>
              <a:rPr lang="ru-RU" sz="1200" dirty="0">
                <a:cs typeface="Calibri"/>
              </a:rPr>
              <a:t>1</a:t>
            </a:r>
            <a:r>
              <a:rPr lang="ru-RU" sz="1200" spc="10" dirty="0">
                <a:cs typeface="Calibri"/>
              </a:rPr>
              <a:t>4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-10" dirty="0">
                <a:cs typeface="Calibri"/>
              </a:rPr>
              <a:t>г</a:t>
            </a:r>
            <a:r>
              <a:rPr lang="ru-RU" sz="1200" spc="-20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да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3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у</a:t>
            </a:r>
            <a:r>
              <a:rPr lang="ru-RU" sz="1200" spc="10" dirty="0">
                <a:cs typeface="Calibri"/>
              </a:rPr>
              <a:t>ст</a:t>
            </a:r>
            <a:r>
              <a:rPr lang="ru-RU" sz="1200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но</a:t>
            </a:r>
            <a:r>
              <a:rPr lang="ru-RU" sz="1200" spc="-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лены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диффе</a:t>
            </a:r>
            <a:r>
              <a:rPr lang="ru-RU" sz="1200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ен</a:t>
            </a:r>
            <a:r>
              <a:rPr lang="ru-RU" sz="1200" spc="-5" dirty="0">
                <a:cs typeface="Calibri"/>
              </a:rPr>
              <a:t>ц</a:t>
            </a:r>
            <a:r>
              <a:rPr lang="ru-RU" sz="1200" spc="10" dirty="0">
                <a:cs typeface="Calibri"/>
              </a:rPr>
              <a:t>ир</a:t>
            </a:r>
            <a:r>
              <a:rPr lang="ru-RU" sz="1200" spc="5" dirty="0">
                <a:cs typeface="Calibri"/>
              </a:rPr>
              <a:t>ова</a:t>
            </a:r>
            <a:r>
              <a:rPr lang="ru-RU" sz="1200" spc="15" dirty="0">
                <a:cs typeface="Calibri"/>
              </a:rPr>
              <a:t>нные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6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орма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ы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0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тчисл</a:t>
            </a:r>
            <a:r>
              <a:rPr lang="ru-RU" sz="1200" spc="-5" dirty="0">
                <a:cs typeface="Calibri"/>
              </a:rPr>
              <a:t>е</a:t>
            </a:r>
            <a:r>
              <a:rPr lang="ru-RU" sz="1200" spc="10" dirty="0">
                <a:cs typeface="Calibri"/>
              </a:rPr>
              <a:t>ний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50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т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4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к</a:t>
            </a:r>
            <a:r>
              <a:rPr lang="ru-RU" sz="1200" dirty="0">
                <a:cs typeface="Calibri"/>
              </a:rPr>
              <a:t>ц</a:t>
            </a:r>
            <a:r>
              <a:rPr lang="ru-RU" sz="1200" spc="10" dirty="0">
                <a:cs typeface="Calibri"/>
              </a:rPr>
              <a:t>из</a:t>
            </a:r>
            <a:r>
              <a:rPr lang="ru-RU" sz="1200" spc="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dirty="0">
                <a:cs typeface="Calibri"/>
              </a:rPr>
              <a:t>    </a:t>
            </a:r>
            <a:r>
              <a:rPr lang="ru-RU" sz="1200" spc="4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на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не</a:t>
            </a:r>
            <a:r>
              <a:rPr lang="ru-RU" sz="1200" spc="10" dirty="0">
                <a:cs typeface="Calibri"/>
              </a:rPr>
              <a:t>ф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е</a:t>
            </a:r>
            <a:r>
              <a:rPr lang="ru-RU" sz="1200" spc="5" dirty="0">
                <a:cs typeface="Calibri"/>
              </a:rPr>
              <a:t>п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-10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ду</a:t>
            </a:r>
            <a:r>
              <a:rPr lang="ru-RU" sz="1200" spc="15" dirty="0">
                <a:cs typeface="Calibri"/>
              </a:rPr>
              <a:t>к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ы,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про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-15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ди</a:t>
            </a:r>
            <a:r>
              <a:rPr lang="ru-RU" sz="1200" spc="5" dirty="0">
                <a:cs typeface="Calibri"/>
              </a:rPr>
              <a:t>м</a:t>
            </a:r>
            <a:r>
              <a:rPr lang="ru-RU" sz="1200" spc="20" dirty="0">
                <a:cs typeface="Calibri"/>
              </a:rPr>
              <a:t>ые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на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ерри</a:t>
            </a:r>
            <a:r>
              <a:rPr lang="ru-RU" sz="1200" spc="-10" dirty="0">
                <a:cs typeface="Calibri"/>
              </a:rPr>
              <a:t>т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рии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-5" dirty="0">
                <a:cs typeface="Calibri"/>
              </a:rPr>
              <a:t>Р</a:t>
            </a:r>
            <a:r>
              <a:rPr lang="ru-RU" sz="1200" spc="15" dirty="0">
                <a:cs typeface="Calibri"/>
              </a:rPr>
              <a:t>осс</a:t>
            </a:r>
            <a:r>
              <a:rPr lang="ru-RU" sz="1200" spc="-5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йс</a:t>
            </a:r>
            <a:r>
              <a:rPr lang="ru-RU" sz="1200" spc="-5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ой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Ф</a:t>
            </a:r>
            <a:r>
              <a:rPr lang="ru-RU" sz="1200" dirty="0">
                <a:cs typeface="Calibri"/>
              </a:rPr>
              <a:t>е</a:t>
            </a:r>
            <a:r>
              <a:rPr lang="ru-RU" sz="1200" spc="10" dirty="0">
                <a:cs typeface="Calibri"/>
              </a:rPr>
              <a:t>д</a:t>
            </a:r>
            <a:r>
              <a:rPr lang="ru-RU" sz="1200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ац</a:t>
            </a:r>
            <a:r>
              <a:rPr lang="ru-RU" sz="1200" spc="15" dirty="0">
                <a:cs typeface="Calibri"/>
              </a:rPr>
              <a:t>и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,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в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б</a:t>
            </a:r>
            <a:r>
              <a:rPr lang="ru-RU" sz="1200" spc="-5" dirty="0">
                <a:cs typeface="Calibri"/>
              </a:rPr>
              <a:t>ю</a:t>
            </a:r>
            <a:r>
              <a:rPr lang="ru-RU" sz="1200" spc="20" dirty="0">
                <a:cs typeface="Calibri"/>
              </a:rPr>
              <a:t>д</a:t>
            </a:r>
            <a:r>
              <a:rPr lang="ru-RU" sz="1200" spc="-5" dirty="0">
                <a:cs typeface="Calibri"/>
              </a:rPr>
              <a:t>ж</a:t>
            </a:r>
            <a:r>
              <a:rPr lang="ru-RU" sz="1200" spc="15" dirty="0">
                <a:cs typeface="Calibri"/>
              </a:rPr>
              <a:t>ет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20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й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5" dirty="0">
                <a:cs typeface="Calibri"/>
              </a:rPr>
              <a:t>.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5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Д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20" dirty="0">
                <a:cs typeface="Calibri"/>
              </a:rPr>
              <a:t>нный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ид</a:t>
            </a:r>
            <a:r>
              <a:rPr lang="ru-RU" sz="1200" dirty="0">
                <a:cs typeface="Calibri"/>
              </a:rPr>
              <a:t>   </a:t>
            </a:r>
            <a:r>
              <a:rPr lang="ru-RU" sz="1200" spc="-1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д</a:t>
            </a:r>
            <a:r>
              <a:rPr lang="ru-RU" sz="1200" spc="-1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х</a:t>
            </a:r>
            <a:r>
              <a:rPr lang="ru-RU" sz="1200" spc="-25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да</a:t>
            </a:r>
            <a:r>
              <a:rPr lang="ru-RU" sz="1200" spc="10" dirty="0">
                <a:cs typeface="Calibri"/>
              </a:rPr>
              <a:t> я</a:t>
            </a:r>
            <a:r>
              <a:rPr lang="ru-RU" sz="1200" spc="-5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ляе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ся</a:t>
            </a:r>
            <a:r>
              <a:rPr lang="ru-RU" sz="1200" spc="8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15" dirty="0">
                <a:cs typeface="Calibri"/>
              </a:rPr>
              <a:t>с</a:t>
            </a:r>
            <a:r>
              <a:rPr lang="ru-RU" sz="1200" spc="-10" dirty="0">
                <a:cs typeface="Calibri"/>
              </a:rPr>
              <a:t>т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dirty="0">
                <a:cs typeface="Calibri"/>
              </a:rPr>
              <a:t>ч</a:t>
            </a:r>
            <a:r>
              <a:rPr lang="ru-RU" sz="1200" spc="15" dirty="0">
                <a:cs typeface="Calibri"/>
              </a:rPr>
              <a:t>ни</a:t>
            </a:r>
            <a:r>
              <a:rPr lang="ru-RU" sz="1200" spc="-5" dirty="0">
                <a:cs typeface="Calibri"/>
              </a:rPr>
              <a:t>к</a:t>
            </a:r>
            <a:r>
              <a:rPr lang="ru-RU" sz="1200" spc="20" dirty="0">
                <a:cs typeface="Calibri"/>
              </a:rPr>
              <a:t>ом</a:t>
            </a:r>
            <a:r>
              <a:rPr lang="ru-RU" sz="1200" spc="85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фор</a:t>
            </a:r>
            <a:r>
              <a:rPr lang="ru-RU" sz="1200" spc="5" dirty="0">
                <a:cs typeface="Calibri"/>
              </a:rPr>
              <a:t>м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р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ва</a:t>
            </a:r>
            <a:r>
              <a:rPr lang="ru-RU" sz="1200" spc="15" dirty="0">
                <a:cs typeface="Calibri"/>
              </a:rPr>
              <a:t>ния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dirty="0">
                <a:cs typeface="Calibri"/>
              </a:rPr>
              <a:t>д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р</a:t>
            </a:r>
            <a:r>
              <a:rPr lang="ru-RU" sz="1200" spc="-15" dirty="0">
                <a:cs typeface="Calibri"/>
              </a:rPr>
              <a:t>о</a:t>
            </a:r>
            <a:r>
              <a:rPr lang="ru-RU" sz="1200" spc="20" dirty="0">
                <a:cs typeface="Calibri"/>
              </a:rPr>
              <a:t>ж</a:t>
            </a:r>
            <a:r>
              <a:rPr lang="ru-RU" sz="1200" spc="5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-5" dirty="0">
                <a:cs typeface="Calibri"/>
              </a:rPr>
              <a:t>г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80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фо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да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20" dirty="0">
                <a:cs typeface="Calibri"/>
              </a:rPr>
              <a:t>м</a:t>
            </a:r>
            <a:r>
              <a:rPr lang="ru-RU" sz="1200" spc="10" dirty="0">
                <a:cs typeface="Calibri"/>
              </a:rPr>
              <a:t>у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0" dirty="0">
                <a:cs typeface="Calibri"/>
              </a:rPr>
              <a:t>ици</a:t>
            </a:r>
            <a:r>
              <a:rPr lang="ru-RU" sz="1200" spc="15" dirty="0">
                <a:cs typeface="Calibri"/>
              </a:rPr>
              <a:t>п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ь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-5" dirty="0">
                <a:cs typeface="Calibri"/>
              </a:rPr>
              <a:t>г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85" dirty="0">
                <a:cs typeface="Calibri"/>
              </a:rPr>
              <a:t> </a:t>
            </a:r>
            <a:r>
              <a:rPr lang="ru-RU" sz="1200" spc="15" dirty="0">
                <a:cs typeface="Calibri"/>
              </a:rPr>
              <a:t>обр</a:t>
            </a:r>
            <a:r>
              <a:rPr lang="ru-RU" sz="1200" spc="10" dirty="0">
                <a:cs typeface="Calibri"/>
              </a:rPr>
              <a:t>а</a:t>
            </a:r>
            <a:r>
              <a:rPr lang="ru-RU" sz="1200" spc="15" dirty="0">
                <a:cs typeface="Calibri"/>
              </a:rPr>
              <a:t>з</a:t>
            </a:r>
            <a:r>
              <a:rPr lang="ru-RU" sz="1200" spc="10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ва</a:t>
            </a:r>
            <a:r>
              <a:rPr lang="ru-RU" sz="1200" spc="15" dirty="0">
                <a:cs typeface="Calibri"/>
              </a:rPr>
              <a:t>ния</a:t>
            </a:r>
            <a:r>
              <a:rPr lang="ru-RU" sz="1200" spc="8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Щ</a:t>
            </a:r>
            <a:r>
              <a:rPr lang="ru-RU" sz="1200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рб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dirty="0">
                <a:cs typeface="Calibri"/>
              </a:rPr>
              <a:t>н</a:t>
            </a:r>
            <a:r>
              <a:rPr lang="ru-RU" sz="1200" spc="15" dirty="0">
                <a:cs typeface="Calibri"/>
              </a:rPr>
              <a:t>о</a:t>
            </a:r>
            <a:r>
              <a:rPr lang="ru-RU" sz="1200" spc="5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с</a:t>
            </a:r>
            <a:r>
              <a:rPr lang="ru-RU" sz="1200" spc="10" dirty="0">
                <a:cs typeface="Calibri"/>
              </a:rPr>
              <a:t>ки</a:t>
            </a:r>
            <a:r>
              <a:rPr lang="ru-RU" sz="1200" spc="15" dirty="0">
                <a:cs typeface="Calibri"/>
              </a:rPr>
              <a:t>й</a:t>
            </a:r>
            <a:r>
              <a:rPr lang="ru-RU" sz="1200" spc="95" dirty="0">
                <a:cs typeface="Calibri"/>
              </a:rPr>
              <a:t> муниципальный </a:t>
            </a:r>
            <a:r>
              <a:rPr lang="ru-RU" sz="1200" spc="15" dirty="0">
                <a:cs typeface="Calibri"/>
              </a:rPr>
              <a:t>р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й</a:t>
            </a:r>
            <a:r>
              <a:rPr lang="ru-RU" sz="1200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н Краснодарского края,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20" dirty="0">
                <a:cs typeface="Calibri"/>
              </a:rPr>
              <a:t>м</a:t>
            </a:r>
            <a:r>
              <a:rPr lang="ru-RU" sz="1200" spc="5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ет</a:t>
            </a:r>
            <a:r>
              <a:rPr lang="ru-RU" sz="1200" spc="90" dirty="0">
                <a:cs typeface="Calibri"/>
              </a:rPr>
              <a:t> </a:t>
            </a:r>
            <a:r>
              <a:rPr lang="ru-RU" sz="1200" spc="-15" dirty="0">
                <a:cs typeface="Calibri"/>
              </a:rPr>
              <a:t>ц</a:t>
            </a:r>
            <a:r>
              <a:rPr lang="ru-RU" sz="1200" spc="-10" dirty="0">
                <a:cs typeface="Calibri"/>
              </a:rPr>
              <a:t>е</a:t>
            </a:r>
            <a:r>
              <a:rPr lang="ru-RU" sz="120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е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ое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зн</a:t>
            </a:r>
            <a:r>
              <a:rPr lang="ru-RU" sz="1200" spc="5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чение</a:t>
            </a:r>
            <a:r>
              <a:rPr lang="ru-RU" sz="1200" spc="-2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и исп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ь</a:t>
            </a:r>
            <a:r>
              <a:rPr lang="ru-RU" sz="1200" spc="10" dirty="0">
                <a:cs typeface="Calibri"/>
              </a:rPr>
              <a:t>з</a:t>
            </a:r>
            <a:r>
              <a:rPr lang="ru-RU" sz="1200" spc="-10" dirty="0">
                <a:cs typeface="Calibri"/>
              </a:rPr>
              <a:t>у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ся</a:t>
            </a:r>
            <a:r>
              <a:rPr lang="ru-RU" sz="1200" spc="-2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в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со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0" dirty="0">
                <a:cs typeface="Calibri"/>
              </a:rPr>
              <a:t>т</a:t>
            </a:r>
            <a:r>
              <a:rPr lang="ru-RU" sz="1200" dirty="0">
                <a:cs typeface="Calibri"/>
              </a:rPr>
              <a:t>в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-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ст</a:t>
            </a:r>
            <a:r>
              <a:rPr lang="ru-RU" sz="1200" dirty="0">
                <a:cs typeface="Calibri"/>
              </a:rPr>
              <a:t>в</a:t>
            </a:r>
            <a:r>
              <a:rPr lang="ru-RU" sz="1200" spc="10" dirty="0">
                <a:cs typeface="Calibri"/>
              </a:rPr>
              <a:t>ии</a:t>
            </a:r>
            <a:r>
              <a:rPr lang="ru-RU" sz="1200" spc="1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с </a:t>
            </a:r>
            <a:r>
              <a:rPr lang="ru-RU" sz="1200" spc="5" dirty="0">
                <a:cs typeface="Calibri"/>
              </a:rPr>
              <a:t>у</a:t>
            </a:r>
            <a:r>
              <a:rPr lang="ru-RU" sz="1200" spc="10" dirty="0">
                <a:cs typeface="Calibri"/>
              </a:rPr>
              <a:t>ст</a:t>
            </a:r>
            <a:r>
              <a:rPr lang="ru-RU" sz="1200" dirty="0">
                <a:cs typeface="Calibri"/>
              </a:rPr>
              <a:t>а</a:t>
            </a:r>
            <a:r>
              <a:rPr lang="ru-RU" sz="1200" spc="10" dirty="0">
                <a:cs typeface="Calibri"/>
              </a:rPr>
              <a:t>но</a:t>
            </a:r>
            <a:r>
              <a:rPr lang="ru-RU" sz="1200" spc="-10" dirty="0">
                <a:cs typeface="Calibri"/>
              </a:rPr>
              <a:t>в</a:t>
            </a:r>
            <a:r>
              <a:rPr lang="ru-RU" sz="1200" spc="15" dirty="0">
                <a:cs typeface="Calibri"/>
              </a:rPr>
              <a:t>ленным</a:t>
            </a:r>
            <a:r>
              <a:rPr lang="ru-RU" sz="1200" spc="2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поряд</a:t>
            </a:r>
            <a:r>
              <a:rPr lang="ru-RU" sz="1200" spc="-5" dirty="0">
                <a:cs typeface="Calibri"/>
              </a:rPr>
              <a:t>к</a:t>
            </a:r>
            <a:r>
              <a:rPr lang="ru-RU" sz="1200" spc="15" dirty="0">
                <a:cs typeface="Calibri"/>
              </a:rPr>
              <a:t>ом</a:t>
            </a:r>
            <a:r>
              <a:rPr lang="ru-RU" sz="1200" spc="-10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на</a:t>
            </a:r>
            <a:r>
              <a:rPr lang="ru-RU" sz="1200" spc="5" dirty="0">
                <a:cs typeface="Calibri"/>
              </a:rPr>
              <a:t> </a:t>
            </a:r>
            <a:r>
              <a:rPr lang="ru-RU" sz="1200" spc="10" dirty="0">
                <a:cs typeface="Calibri"/>
              </a:rPr>
              <a:t>обес</a:t>
            </a:r>
            <a:r>
              <a:rPr lang="ru-RU" sz="1200" spc="15" dirty="0">
                <a:cs typeface="Calibri"/>
              </a:rPr>
              <a:t>п</a:t>
            </a:r>
            <a:r>
              <a:rPr lang="ru-RU" sz="1200" spc="10" dirty="0">
                <a:cs typeface="Calibri"/>
              </a:rPr>
              <a:t>е</a:t>
            </a:r>
            <a:r>
              <a:rPr lang="ru-RU" sz="1200" spc="15" dirty="0">
                <a:cs typeface="Calibri"/>
              </a:rPr>
              <a:t>ч</a:t>
            </a:r>
            <a:r>
              <a:rPr lang="ru-RU" sz="1200" spc="10" dirty="0">
                <a:cs typeface="Calibri"/>
              </a:rPr>
              <a:t>ение</a:t>
            </a:r>
            <a:r>
              <a:rPr lang="ru-RU" sz="1200" spc="-4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10" dirty="0">
                <a:cs typeface="Calibri"/>
              </a:rPr>
              <a:t>ор</a:t>
            </a:r>
            <a:r>
              <a:rPr lang="ru-RU" sz="1200" spc="-5" dirty="0">
                <a:cs typeface="Calibri"/>
              </a:rPr>
              <a:t>о</a:t>
            </a:r>
            <a:r>
              <a:rPr lang="ru-RU" sz="1200" spc="15" dirty="0">
                <a:cs typeface="Calibri"/>
              </a:rPr>
              <a:t>жной</a:t>
            </a:r>
            <a:r>
              <a:rPr lang="ru-RU" sz="1200" spc="-25" dirty="0">
                <a:cs typeface="Calibri"/>
              </a:rPr>
              <a:t> </a:t>
            </a:r>
            <a:r>
              <a:rPr lang="ru-RU" sz="1200" spc="5" dirty="0">
                <a:cs typeface="Calibri"/>
              </a:rPr>
              <a:t>д</a:t>
            </a:r>
            <a:r>
              <a:rPr lang="ru-RU" sz="1200" spc="10" dirty="0">
                <a:cs typeface="Calibri"/>
              </a:rPr>
              <a:t>ея</a:t>
            </a:r>
            <a:r>
              <a:rPr lang="ru-RU" sz="1200" spc="-5" dirty="0">
                <a:cs typeface="Calibri"/>
              </a:rPr>
              <a:t>те</a:t>
            </a:r>
            <a:r>
              <a:rPr lang="ru-RU" sz="1200" spc="10" dirty="0">
                <a:cs typeface="Calibri"/>
              </a:rPr>
              <a:t>л</a:t>
            </a:r>
            <a:r>
              <a:rPr lang="ru-RU" sz="1200" spc="15" dirty="0">
                <a:cs typeface="Calibri"/>
              </a:rPr>
              <a:t>ь</a:t>
            </a:r>
            <a:r>
              <a:rPr lang="ru-RU" sz="1200" spc="10" dirty="0">
                <a:cs typeface="Calibri"/>
              </a:rPr>
              <a:t>нос</a:t>
            </a:r>
            <a:r>
              <a:rPr lang="ru-RU" sz="1200" spc="5" dirty="0">
                <a:cs typeface="Calibri"/>
              </a:rPr>
              <a:t>т</a:t>
            </a:r>
            <a:r>
              <a:rPr lang="ru-RU" sz="1200" spc="10" dirty="0">
                <a:cs typeface="Calibri"/>
              </a:rPr>
              <a:t>и</a:t>
            </a:r>
            <a:r>
              <a:rPr lang="ru-RU" sz="1200" spc="5" dirty="0">
                <a:cs typeface="Calibri"/>
              </a:rPr>
              <a:t>.</a:t>
            </a:r>
            <a:endParaRPr lang="ru-RU" sz="1200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38"/>
              </a:spcBef>
            </a:pPr>
            <a:endParaRPr lang="ru-RU" sz="750" dirty="0">
              <a:latin typeface="Times New Roman"/>
              <a:cs typeface="Times New Roman"/>
            </a:endParaRPr>
          </a:p>
          <a:p>
            <a:pPr marL="12700" marR="5080" algn="ctr">
              <a:tabLst>
                <a:tab pos="0" algn="ctr"/>
              </a:tabLst>
            </a:pPr>
            <a:r>
              <a:rPr lang="ru-RU" sz="1600" b="1" spc="-25" dirty="0">
                <a:latin typeface="Calibri"/>
                <a:cs typeface="Calibri"/>
              </a:rPr>
              <a:t>Динамика налоговых и неналоговых доходов бюджета муниципального  образования Щербиновский муниципальный район Краснодарского края в 2023 – 2028 годах</a:t>
            </a:r>
          </a:p>
          <a:p>
            <a:pPr marR="435609" algn="r">
              <a:lnSpc>
                <a:spcPct val="100000"/>
              </a:lnSpc>
              <a:spcBef>
                <a:spcPts val="660"/>
              </a:spcBef>
            </a:pPr>
            <a:r>
              <a:rPr lang="ru-RU" sz="1000" spc="-5" dirty="0">
                <a:latin typeface="Times New Roman"/>
                <a:cs typeface="Times New Roman"/>
              </a:rPr>
              <a:t>    (</a:t>
            </a:r>
            <a:r>
              <a:rPr lang="ru-RU" sz="1000" spc="-5" dirty="0" err="1">
                <a:latin typeface="Times New Roman"/>
                <a:cs typeface="Times New Roman"/>
              </a:rPr>
              <a:t>м</a:t>
            </a:r>
            <a:r>
              <a:rPr lang="ru-RU" sz="1000" spc="-15" dirty="0" err="1">
                <a:latin typeface="Times New Roman"/>
                <a:cs typeface="Times New Roman"/>
              </a:rPr>
              <a:t>лн</a:t>
            </a:r>
            <a:r>
              <a:rPr lang="ru-RU" sz="1000" spc="-5" dirty="0" err="1">
                <a:latin typeface="Times New Roman"/>
                <a:cs typeface="Times New Roman"/>
              </a:rPr>
              <a:t>.</a:t>
            </a:r>
            <a:r>
              <a:rPr lang="ru-RU" sz="1000" dirty="0" err="1">
                <a:latin typeface="Times New Roman"/>
                <a:cs typeface="Times New Roman"/>
              </a:rPr>
              <a:t>р</a:t>
            </a:r>
            <a:r>
              <a:rPr lang="ru-RU" sz="1000" spc="-25" dirty="0" err="1">
                <a:latin typeface="Times New Roman"/>
                <a:cs typeface="Times New Roman"/>
              </a:rPr>
              <a:t>у</a:t>
            </a:r>
            <a:r>
              <a:rPr lang="ru-RU" sz="1000" spc="-5" dirty="0" err="1">
                <a:latin typeface="Times New Roman"/>
                <a:cs typeface="Times New Roman"/>
              </a:rPr>
              <a:t>б</a:t>
            </a:r>
            <a:r>
              <a:rPr lang="ru-RU" sz="1000" spc="-5" dirty="0">
                <a:latin typeface="Times New Roman"/>
                <a:cs typeface="Times New Roman"/>
              </a:rPr>
              <a:t>.)</a:t>
            </a:r>
            <a:endParaRPr lang="ru-RU" sz="1000" dirty="0">
              <a:latin typeface="Times New Roman"/>
              <a:cs typeface="Times New Roman"/>
            </a:endParaRPr>
          </a:p>
        </p:txBody>
      </p:sp>
      <p:graphicFrame>
        <p:nvGraphicFramePr>
          <p:cNvPr id="5" name="object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228728"/>
              </p:ext>
            </p:extLst>
          </p:nvPr>
        </p:nvGraphicFramePr>
        <p:xfrm>
          <a:off x="204573" y="3577833"/>
          <a:ext cx="6416674" cy="1646488"/>
        </p:xfrm>
        <a:graphic>
          <a:graphicData uri="http://schemas.openxmlformats.org/drawingml/2006/table">
            <a:tbl>
              <a:tblPr firstRow="1" lastRow="1" bandRow="1">
                <a:tableStyleId>{9DCAF9ED-07DC-4A11-8D7F-57B35C25682E}</a:tableStyleId>
              </a:tblPr>
              <a:tblGrid>
                <a:gridCol w="21443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7196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62121">
                <a:tc>
                  <a:txBody>
                    <a:bodyPr/>
                    <a:lstStyle/>
                    <a:p>
                      <a:endParaRPr sz="9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Факт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200" dirty="0"/>
                        <a:t>20</a:t>
                      </a:r>
                      <a:r>
                        <a:rPr lang="ru-RU" sz="1200" dirty="0"/>
                        <a:t>23</a:t>
                      </a:r>
                      <a:r>
                        <a:rPr sz="1200" spc="-20" dirty="0"/>
                        <a:t> </a:t>
                      </a:r>
                      <a:r>
                        <a:rPr sz="1200" spc="-30" dirty="0"/>
                        <a:t>г</a:t>
                      </a:r>
                      <a:r>
                        <a:rPr sz="1200" spc="-40" dirty="0"/>
                        <a:t>о</a:t>
                      </a:r>
                      <a:r>
                        <a:rPr sz="1200" dirty="0"/>
                        <a:t>д</a:t>
                      </a:r>
                      <a:endParaRPr sz="12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Факт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200" dirty="0"/>
                        <a:t>20</a:t>
                      </a:r>
                      <a:r>
                        <a:rPr lang="ru-RU" sz="1200" dirty="0"/>
                        <a:t>24</a:t>
                      </a:r>
                      <a:r>
                        <a:rPr sz="1200" dirty="0"/>
                        <a:t> 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Факт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2025 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План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2026</a:t>
                      </a:r>
                      <a:r>
                        <a:rPr sz="1200" dirty="0"/>
                        <a:t> 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План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2027 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План 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200" dirty="0"/>
                        <a:t>2028 год</a:t>
                      </a:r>
                      <a:endParaRPr sz="1200" b="1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0480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10" dirty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ло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вые</a:t>
                      </a:r>
                      <a:r>
                        <a:rPr sz="1500" spc="-5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spc="-50" dirty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sz="1500" spc="-4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ды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333,2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377,9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414,0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427,6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407,1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395,1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2879">
                <a:tc>
                  <a:txBody>
                    <a:bodyPr/>
                    <a:lstStyle/>
                    <a:p>
                      <a:pPr marL="30480" marR="467359">
                        <a:lnSpc>
                          <a:spcPts val="1400"/>
                        </a:lnSpc>
                      </a:pP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-5" dirty="0" err="1">
                          <a:solidFill>
                            <a:schemeClr val="tx1"/>
                          </a:solidFill>
                        </a:rPr>
                        <a:t>е</a:t>
                      </a:r>
                      <a:r>
                        <a:rPr sz="1500" spc="5" dirty="0" err="1">
                          <a:solidFill>
                            <a:schemeClr val="tx1"/>
                          </a:solidFill>
                        </a:rPr>
                        <a:t>н</a:t>
                      </a:r>
                      <a:r>
                        <a:rPr sz="1500" spc="10" dirty="0" err="1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ло</a:t>
                      </a:r>
                      <a:r>
                        <a:rPr sz="1500" spc="-30" dirty="0" err="1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lang="ru-RU" sz="1500" spc="-3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dirty="0" err="1">
                          <a:solidFill>
                            <a:schemeClr val="tx1"/>
                          </a:solidFill>
                        </a:rPr>
                        <a:t>вые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 д</a:t>
                      </a:r>
                      <a:r>
                        <a:rPr sz="1500" spc="-25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spc="-50" dirty="0">
                          <a:solidFill>
                            <a:schemeClr val="tx1"/>
                          </a:solidFill>
                        </a:rPr>
                        <a:t>х</a:t>
                      </a:r>
                      <a:r>
                        <a:rPr sz="1500" spc="-40" dirty="0">
                          <a:solidFill>
                            <a:schemeClr val="tx1"/>
                          </a:solidFill>
                        </a:rPr>
                        <a:t>о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ды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35,4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41,3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36,0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26,9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27,5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816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28,4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34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Ито</a:t>
                      </a:r>
                      <a:r>
                        <a:rPr sz="1500" spc="-30" dirty="0">
                          <a:solidFill>
                            <a:schemeClr val="tx1"/>
                          </a:solidFill>
                        </a:rPr>
                        <a:t>г</a:t>
                      </a:r>
                      <a:r>
                        <a:rPr sz="1500" dirty="0">
                          <a:solidFill>
                            <a:schemeClr val="tx1"/>
                          </a:solidFill>
                        </a:rPr>
                        <a:t>о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368,6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419,2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450,0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454,5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434,6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3510" algn="ctr">
                        <a:lnSpc>
                          <a:spcPct val="100000"/>
                        </a:lnSpc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423,5</a:t>
                      </a:r>
                      <a:endParaRPr sz="15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822795414"/>
              </p:ext>
            </p:extLst>
          </p:nvPr>
        </p:nvGraphicFramePr>
        <p:xfrm>
          <a:off x="620689" y="5508104"/>
          <a:ext cx="5836724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7183</TotalTime>
  <Words>2870</Words>
  <Application>Microsoft Office PowerPoint</Application>
  <PresentationFormat>Экран (4:3)</PresentationFormat>
  <Paragraphs>1078</Paragraphs>
  <Slides>20</Slides>
  <Notes>20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Исполнительная</vt:lpstr>
      <vt:lpstr>Пакет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образование</dc:title>
  <dc:creator>Варуша</dc:creator>
  <cp:lastModifiedBy>Денис Г. Товкач</cp:lastModifiedBy>
  <cp:revision>505</cp:revision>
  <cp:lastPrinted>2025-03-11T12:59:54Z</cp:lastPrinted>
  <dcterms:created xsi:type="dcterms:W3CDTF">2016-06-09T14:39:43Z</dcterms:created>
  <dcterms:modified xsi:type="dcterms:W3CDTF">2026-05-20T13:00:08Z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2015-04-09T00:00:00Z</vt:filetime>
  </property>
  <property fmtid="{D5CDD505-2E9C-101B-9397-08002B2CF9AE}" pid="3" name="LastSaved">
    <vt:filetime>2016-06-09T00:00:00Z</vt:filetime>
  </property>
</Properties>
</file>