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58" r:id="rId3"/>
    <p:sldId id="310" r:id="rId4"/>
    <p:sldId id="311" r:id="rId5"/>
    <p:sldId id="313" r:id="rId6"/>
    <p:sldId id="315" r:id="rId7"/>
    <p:sldId id="316" r:id="rId8"/>
    <p:sldId id="317" r:id="rId9"/>
    <p:sldId id="318" r:id="rId10"/>
    <p:sldId id="319" r:id="rId11"/>
    <p:sldId id="312" r:id="rId12"/>
    <p:sldId id="308" r:id="rId13"/>
    <p:sldId id="320" r:id="rId14"/>
    <p:sldId id="321" r:id="rId15"/>
    <p:sldId id="276" r:id="rId16"/>
    <p:sldId id="277" r:id="rId17"/>
  </p:sldIdLst>
  <p:sldSz cx="9144000" cy="6858000" type="screen4x3"/>
  <p:notesSz cx="6735763" cy="9866313"/>
  <p:photoAlbum layout="1pic" frame="frameStyle7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4680" autoAdjust="0"/>
    <p:restoredTop sz="94660"/>
  </p:normalViewPr>
  <p:slideViewPr>
    <p:cSldViewPr>
      <p:cViewPr>
        <p:scale>
          <a:sx n="89" d="100"/>
          <a:sy n="89" d="100"/>
        </p:scale>
        <p:origin x="-1114" y="34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2DEC49-4D6D-4575-A599-36E17F5F080A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9CC02-BE7A-4A58-9F17-A47ADB5824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550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8FE8-5D72-4594-9143-0172C6D0EB07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4F29-7854-404B-97E2-AD2B17E8AB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2076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8FE8-5D72-4594-9143-0172C6D0EB07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4F29-7854-404B-97E2-AD2B17E8AB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731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8FE8-5D72-4594-9143-0172C6D0EB07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4F29-7854-404B-97E2-AD2B17E8AB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342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8FE8-5D72-4594-9143-0172C6D0EB07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4F29-7854-404B-97E2-AD2B17E8AB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736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8FE8-5D72-4594-9143-0172C6D0EB07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4F29-7854-404B-97E2-AD2B17E8AB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842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8FE8-5D72-4594-9143-0172C6D0EB07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4F29-7854-404B-97E2-AD2B17E8AB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404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8FE8-5D72-4594-9143-0172C6D0EB07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4F29-7854-404B-97E2-AD2B17E8AB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179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8FE8-5D72-4594-9143-0172C6D0EB07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4F29-7854-404B-97E2-AD2B17E8AB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2467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8FE8-5D72-4594-9143-0172C6D0EB07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4F29-7854-404B-97E2-AD2B17E8AB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307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8FE8-5D72-4594-9143-0172C6D0EB07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4F29-7854-404B-97E2-AD2B17E8AB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2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8FE8-5D72-4594-9143-0172C6D0EB07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4F29-7854-404B-97E2-AD2B17E8AB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760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CA8FE8-5D72-4594-9143-0172C6D0EB07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1C4F29-7854-404B-97E2-AD2B17E8AB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572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2057" y="0"/>
            <a:ext cx="9252520" cy="7029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403648" y="764704"/>
            <a:ext cx="7105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/>
              <a:t>Архивный отдел администрации муниципального образования Щербиновский район </a:t>
            </a:r>
            <a:endParaRPr lang="ru-RU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1403648" y="2150843"/>
            <a:ext cx="7105484" cy="1738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Электронная фотодокументальная выставка</a:t>
            </a:r>
          </a:p>
          <a:p>
            <a:pPr algn="ctr"/>
            <a:endParaRPr lang="ru-RU" sz="1100" b="1" dirty="0" smtClean="0"/>
          </a:p>
          <a:p>
            <a:pPr algn="ctr"/>
            <a:r>
              <a:rPr lang="ru-RU" sz="4000" b="1" i="1" dirty="0" smtClean="0"/>
              <a:t>«Люди долга и отваги»</a:t>
            </a:r>
          </a:p>
          <a:p>
            <a:pPr algn="ctr"/>
            <a:r>
              <a:rPr lang="ru-RU" sz="1600" b="1" dirty="0" smtClean="0"/>
              <a:t>к </a:t>
            </a:r>
            <a:r>
              <a:rPr lang="ru-RU" sz="1600" b="1" dirty="0"/>
              <a:t>105-летию </a:t>
            </a:r>
            <a:r>
              <a:rPr lang="ru-RU" sz="1600" b="1" dirty="0" smtClean="0"/>
              <a:t>образования органов </a:t>
            </a:r>
            <a:r>
              <a:rPr lang="ru-RU" sz="1600" b="1" dirty="0"/>
              <a:t>внутренних дел </a:t>
            </a:r>
            <a:endParaRPr lang="ru-RU" sz="1600" b="1" dirty="0" smtClean="0"/>
          </a:p>
          <a:p>
            <a:pPr algn="ctr"/>
            <a:r>
              <a:rPr lang="ru-RU" sz="1600" b="1" dirty="0" smtClean="0"/>
              <a:t>Российской </a:t>
            </a:r>
            <a:r>
              <a:rPr lang="ru-RU" sz="1600" b="1" dirty="0"/>
              <a:t>Федерации </a:t>
            </a:r>
            <a:endParaRPr lang="ru-RU" sz="900" b="1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2627784" y="5877270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</a:t>
            </a:r>
            <a:r>
              <a:rPr lang="ru-RU" b="1" dirty="0" smtClean="0"/>
              <a:t>т. Старощербиновская</a:t>
            </a:r>
          </a:p>
          <a:p>
            <a:pPr algn="ctr"/>
            <a:r>
              <a:rPr lang="ru-RU" b="1" dirty="0" smtClean="0"/>
              <a:t>2025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60934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93367"/>
            <a:ext cx="9396536" cy="72554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3131840" y="349205"/>
            <a:ext cx="44284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«Люди долга и отваги»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91680" y="5517233"/>
            <a:ext cx="70567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i="1" dirty="0" smtClean="0">
                <a:solidFill>
                  <a:srgbClr val="0070C0"/>
                </a:solidFill>
              </a:rPr>
              <a:t>        </a:t>
            </a:r>
          </a:p>
          <a:p>
            <a:pPr algn="r"/>
            <a:endParaRPr lang="ru-RU" sz="1600" b="1" i="1" dirty="0" smtClean="0">
              <a:solidFill>
                <a:srgbClr val="0070C0"/>
              </a:solidFill>
            </a:endParaRPr>
          </a:p>
          <a:p>
            <a:pPr algn="ctr"/>
            <a:r>
              <a:rPr lang="ru-RU" sz="1600" b="1" dirty="0" smtClean="0">
                <a:solidFill>
                  <a:schemeClr val="bg1">
                    <a:lumMod val="65000"/>
                  </a:schemeClr>
                </a:solidFill>
              </a:rPr>
              <a:t>10</a:t>
            </a:r>
          </a:p>
          <a:p>
            <a:pPr algn="r"/>
            <a:endParaRPr lang="ru-RU" sz="1600" b="1" i="1" dirty="0">
              <a:solidFill>
                <a:srgbClr val="0070C0"/>
              </a:solidFill>
            </a:endParaRPr>
          </a:p>
          <a:p>
            <a:pPr algn="r"/>
            <a:endParaRPr lang="ru-RU" sz="1600" b="1" i="1" dirty="0">
              <a:solidFill>
                <a:srgbClr val="0070C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72000" y="1000624"/>
            <a:ext cx="42484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/>
          </a:p>
          <a:p>
            <a:pPr algn="just"/>
            <a:r>
              <a:rPr lang="ru-RU" sz="1600" b="1" dirty="0" smtClean="0"/>
              <a:t>	</a:t>
            </a:r>
            <a:endParaRPr lang="ru-RU" sz="1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40828" y="3212976"/>
            <a:ext cx="1715743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sz="1600" b="1" dirty="0" smtClean="0"/>
          </a:p>
          <a:p>
            <a:r>
              <a:rPr lang="ru-RU" sz="1600" b="1" dirty="0" smtClean="0">
                <a:solidFill>
                  <a:srgbClr val="FF0000"/>
                </a:solidFill>
              </a:rPr>
              <a:t>   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54634" y="3717031"/>
            <a:ext cx="1833544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r>
              <a:rPr lang="ru-RU" sz="1600" b="1" dirty="0" smtClean="0"/>
              <a:t>         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36096" y="1412776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   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75656" y="2828836"/>
            <a:ext cx="7416824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b="1" dirty="0" smtClean="0">
              <a:solidFill>
                <a:srgbClr val="0070C0"/>
              </a:solidFill>
            </a:endParaRPr>
          </a:p>
          <a:p>
            <a:pPr algn="r"/>
            <a:endParaRPr lang="ru-RU" b="1" dirty="0">
              <a:solidFill>
                <a:srgbClr val="0070C0"/>
              </a:solidFill>
            </a:endParaRPr>
          </a:p>
          <a:p>
            <a:pPr algn="r"/>
            <a:endParaRPr lang="ru-RU" b="1" dirty="0">
              <a:solidFill>
                <a:srgbClr val="0070C0"/>
              </a:solidFill>
            </a:endParaRPr>
          </a:p>
          <a:p>
            <a:pPr algn="r"/>
            <a:endParaRPr lang="ru-RU" b="1" dirty="0" smtClean="0">
              <a:solidFill>
                <a:srgbClr val="0070C0"/>
              </a:solidFill>
            </a:endParaRPr>
          </a:p>
          <a:p>
            <a:pPr algn="r"/>
            <a:endParaRPr lang="ru-RU" b="1" dirty="0" smtClean="0">
              <a:solidFill>
                <a:srgbClr val="0070C0"/>
              </a:solidFill>
            </a:endParaRPr>
          </a:p>
          <a:p>
            <a:pPr algn="r"/>
            <a:endParaRPr lang="ru-RU" b="1" dirty="0">
              <a:solidFill>
                <a:srgbClr val="0070C0"/>
              </a:solidFill>
            </a:endParaRPr>
          </a:p>
          <a:p>
            <a:pPr algn="r"/>
            <a:endParaRPr lang="ru-RU" b="1" dirty="0">
              <a:solidFill>
                <a:srgbClr val="0070C0"/>
              </a:solidFill>
            </a:endParaRPr>
          </a:p>
          <a:p>
            <a:pPr algn="r"/>
            <a:endParaRPr lang="ru-RU" b="1" dirty="0" smtClean="0">
              <a:solidFill>
                <a:srgbClr val="0070C0"/>
              </a:solidFill>
            </a:endParaRPr>
          </a:p>
          <a:p>
            <a:pPr algn="just"/>
            <a:r>
              <a:rPr lang="ru-RU" sz="1400" b="1" dirty="0" smtClean="0">
                <a:solidFill>
                  <a:srgbClr val="FF0000"/>
                </a:solidFill>
              </a:rPr>
              <a:t>                                                 Коллектив Щербиновского  районного отдела НКВД. </a:t>
            </a:r>
          </a:p>
          <a:p>
            <a:pPr algn="just"/>
            <a:r>
              <a:rPr lang="ru-RU" sz="1400" b="1" dirty="0">
                <a:solidFill>
                  <a:srgbClr val="FF0000"/>
                </a:solidFill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</a:rPr>
              <a:t>                                                                                           1945 год</a:t>
            </a:r>
          </a:p>
          <a:p>
            <a:pPr algn="just"/>
            <a:endParaRPr lang="ru-RU" sz="1400" b="1" dirty="0">
              <a:solidFill>
                <a:srgbClr val="0070C0"/>
              </a:solidFill>
            </a:endParaRPr>
          </a:p>
          <a:p>
            <a:pPr algn="just"/>
            <a:r>
              <a:rPr lang="ru-RU" sz="1400" b="1" i="1" dirty="0" smtClean="0">
                <a:solidFill>
                  <a:srgbClr val="0070C0"/>
                </a:solidFill>
              </a:rPr>
              <a:t>Документы собственной </a:t>
            </a:r>
            <a:r>
              <a:rPr lang="ru-RU" sz="1400" b="1" i="1" dirty="0">
                <a:solidFill>
                  <a:srgbClr val="0070C0"/>
                </a:solidFill>
              </a:rPr>
              <a:t>собирательной деятельности </a:t>
            </a:r>
            <a:endParaRPr lang="ru-RU" sz="1400" b="1" i="1" dirty="0" smtClean="0">
              <a:solidFill>
                <a:srgbClr val="0070C0"/>
              </a:solidFill>
            </a:endParaRPr>
          </a:p>
          <a:p>
            <a:pPr algn="just"/>
            <a:r>
              <a:rPr lang="ru-RU" sz="1400" b="1" i="1" dirty="0" smtClean="0">
                <a:solidFill>
                  <a:srgbClr val="0070C0"/>
                </a:solidFill>
              </a:rPr>
              <a:t>Щербиновского </a:t>
            </a:r>
            <a:r>
              <a:rPr lang="ru-RU" sz="1400" b="1" i="1" dirty="0">
                <a:solidFill>
                  <a:srgbClr val="0070C0"/>
                </a:solidFill>
              </a:rPr>
              <a:t>районного </a:t>
            </a:r>
            <a:endParaRPr lang="ru-RU" sz="1400" b="1" i="1" dirty="0" smtClean="0">
              <a:solidFill>
                <a:srgbClr val="0070C0"/>
              </a:solidFill>
            </a:endParaRPr>
          </a:p>
          <a:p>
            <a:pPr algn="just"/>
            <a:r>
              <a:rPr lang="ru-RU" sz="1400" b="1" i="1" dirty="0" smtClean="0">
                <a:solidFill>
                  <a:srgbClr val="0070C0"/>
                </a:solidFill>
              </a:rPr>
              <a:t>отделения </a:t>
            </a:r>
            <a:r>
              <a:rPr lang="ru-RU" sz="1400" b="1" i="1" dirty="0">
                <a:solidFill>
                  <a:srgbClr val="0070C0"/>
                </a:solidFill>
              </a:rPr>
              <a:t>РОИА</a:t>
            </a:r>
          </a:p>
        </p:txBody>
      </p:sp>
      <p:pic>
        <p:nvPicPr>
          <p:cNvPr id="8195" name="Picture 3" descr="C:\Users\Larisa\Desktop\Милиция 60-е и 1945\194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784929"/>
            <a:ext cx="5834063" cy="4087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732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58" y="-328836"/>
            <a:ext cx="9571142" cy="72714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424626" y="138118"/>
            <a:ext cx="55672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«Люди долга и отваги»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55776" y="6165304"/>
            <a:ext cx="4846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>
                    <a:lumMod val="65000"/>
                  </a:schemeClr>
                </a:solidFill>
              </a:rPr>
              <a:t>11</a:t>
            </a:r>
            <a:endParaRPr lang="ru-RU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2015" y="2286083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	</a:t>
            </a:r>
          </a:p>
          <a:p>
            <a:pPr algn="just"/>
            <a:r>
              <a:rPr lang="ru-RU" b="1" dirty="0" smtClean="0"/>
              <a:t>	</a:t>
            </a:r>
            <a:r>
              <a:rPr lang="ru-RU" b="1" dirty="0"/>
              <a:t>	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75656" y="1997839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	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858290" y="1276891"/>
            <a:ext cx="66741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1600" b="1" dirty="0" smtClean="0"/>
              <a:t>	</a:t>
            </a:r>
          </a:p>
          <a:p>
            <a:pPr lvl="0" algn="just"/>
            <a:endParaRPr lang="ru-RU" sz="1600" b="1" dirty="0" smtClean="0"/>
          </a:p>
          <a:p>
            <a:pPr lvl="0" algn="just"/>
            <a:r>
              <a:rPr lang="ru-RU" sz="1600" b="1" dirty="0"/>
              <a:t>	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547664" y="1052736"/>
            <a:ext cx="53285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/>
              <a:t>	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24128" y="6165304"/>
            <a:ext cx="34198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dirty="0" smtClean="0">
                <a:solidFill>
                  <a:srgbClr val="0070C0"/>
                </a:solidFill>
              </a:rPr>
              <a:t>              </a:t>
            </a:r>
            <a:endParaRPr lang="ru-RU" sz="1400" dirty="0"/>
          </a:p>
        </p:txBody>
      </p:sp>
      <p:pic>
        <p:nvPicPr>
          <p:cNvPr id="1027" name="Picture 3" descr="C:\Users\Larisa\Desktop\Милиция 60-е и 1945\Здание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533" y="3082901"/>
            <a:ext cx="3705452" cy="218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19672" y="620688"/>
            <a:ext cx="72008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</a:rPr>
              <a:t>	Из статьи И. Батуринец «Более полувека – на страже порядка»,  </a:t>
            </a:r>
          </a:p>
          <a:p>
            <a:r>
              <a:rPr lang="ru-RU" sz="1400" b="1" dirty="0">
                <a:solidFill>
                  <a:srgbClr val="FF0000"/>
                </a:solidFill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</a:rPr>
              <a:t>                                    опубликованной в районной газете 29.01.2022:</a:t>
            </a:r>
          </a:p>
          <a:p>
            <a:pPr algn="just"/>
            <a:r>
              <a:rPr lang="ru-RU" sz="1400" b="1" dirty="0" smtClean="0"/>
              <a:t>	«Говоря об истории ОМВД нашего района, нужно отметить некоторые сложности нахождения архивных материалов, ведомственных фондов, их сохранности. Связано это с тем, что неоднократно происходило слияние либо переподчинение района административного характера. Тем не менее, есть первые сведения о том, что в феврале 1963 года при объединении Щербиновского района с </a:t>
            </a:r>
            <a:r>
              <a:rPr lang="ru-RU" sz="1400" b="1" dirty="0" err="1" smtClean="0"/>
              <a:t>Ейским</a:t>
            </a:r>
            <a:r>
              <a:rPr lang="ru-RU" sz="1400" b="1" dirty="0" smtClean="0"/>
              <a:t> было образовано </a:t>
            </a:r>
            <a:r>
              <a:rPr lang="ru-RU" sz="1400" b="1" dirty="0" err="1" smtClean="0"/>
              <a:t>Щербиновское</a:t>
            </a:r>
            <a:r>
              <a:rPr lang="ru-RU" sz="1400" b="1" dirty="0" smtClean="0"/>
              <a:t> поселковое отделение милиции </a:t>
            </a:r>
            <a:r>
              <a:rPr lang="ru-RU" sz="1400" b="1" dirty="0" err="1" smtClean="0"/>
              <a:t>Ейского</a:t>
            </a:r>
            <a:r>
              <a:rPr lang="ru-RU" sz="1400" b="1" dirty="0" smtClean="0"/>
              <a:t> горисполкома. Согласно Приказу УООП Краснодарского промышленного крайисполкома № 010 от 11 февраля 1963 года в штате поселкового отделения милиции значились 15 человек. Возглавил его Анатолий Васильевич Парфенов…»</a:t>
            </a:r>
            <a:endParaRPr lang="ru-RU" sz="1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616046" y="5258260"/>
            <a:ext cx="4108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Здание ОВД в 1960-е годы. 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Ст. Старощербиновская, ул. Советов, 25 </a:t>
            </a:r>
            <a:endParaRPr lang="ru-RU" sz="1400" b="1" dirty="0">
              <a:solidFill>
                <a:srgbClr val="FF0000"/>
              </a:solidFill>
            </a:endParaRPr>
          </a:p>
        </p:txBody>
      </p:sp>
      <p:pic>
        <p:nvPicPr>
          <p:cNvPr id="1028" name="Picture 4" descr="C:\Users\Larisa\Desktop\Милиция 60-е и 1945\05 1964 г. - Щербиновский ОВД-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5505" y="3055613"/>
            <a:ext cx="3044967" cy="2209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580112" y="5161068"/>
            <a:ext cx="3514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8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Начальник Щербиновского отделения милиции А.В. Парфенов. 1962 год </a:t>
            </a:r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619672" y="5480648"/>
            <a:ext cx="73448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>
                <a:solidFill>
                  <a:srgbClr val="0070C0"/>
                </a:solidFill>
              </a:rPr>
              <a:t> </a:t>
            </a:r>
          </a:p>
          <a:p>
            <a:pPr algn="just"/>
            <a:endParaRPr lang="ru-RU" sz="1400" b="1" dirty="0" smtClean="0">
              <a:solidFill>
                <a:srgbClr val="0070C0"/>
              </a:solidFill>
            </a:endParaRPr>
          </a:p>
          <a:p>
            <a:pPr algn="just"/>
            <a:r>
              <a:rPr lang="ru-RU" sz="1400" b="1" i="1" dirty="0" smtClean="0">
                <a:solidFill>
                  <a:srgbClr val="0070C0"/>
                </a:solidFill>
              </a:rPr>
              <a:t>Документы собственной </a:t>
            </a:r>
            <a:r>
              <a:rPr lang="ru-RU" sz="1400" b="1" i="1" dirty="0">
                <a:solidFill>
                  <a:srgbClr val="0070C0"/>
                </a:solidFill>
              </a:rPr>
              <a:t>собирательной деятельности </a:t>
            </a:r>
            <a:r>
              <a:rPr lang="ru-RU" sz="1400" b="1" i="1" dirty="0" smtClean="0">
                <a:solidFill>
                  <a:srgbClr val="0070C0"/>
                </a:solidFill>
              </a:rPr>
              <a:t>Щербиновского </a:t>
            </a:r>
            <a:r>
              <a:rPr lang="ru-RU" sz="1400" b="1" i="1" dirty="0">
                <a:solidFill>
                  <a:srgbClr val="0070C0"/>
                </a:solidFill>
              </a:rPr>
              <a:t>районного отделения </a:t>
            </a:r>
            <a:r>
              <a:rPr lang="ru-RU" sz="1400" b="1" i="1" dirty="0" smtClean="0">
                <a:solidFill>
                  <a:srgbClr val="0070C0"/>
                </a:solidFill>
              </a:rPr>
              <a:t>РОИА                                                         </a:t>
            </a:r>
            <a:endParaRPr lang="ru-RU" sz="1400" i="1" dirty="0"/>
          </a:p>
        </p:txBody>
      </p:sp>
    </p:spTree>
    <p:extLst>
      <p:ext uri="{BB962C8B-B14F-4D97-AF65-F5344CB8AC3E}">
        <p14:creationId xmlns:p14="http://schemas.microsoft.com/office/powerpoint/2010/main" val="1710818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112" y="-397445"/>
            <a:ext cx="9396536" cy="72554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3131840" y="116633"/>
            <a:ext cx="4896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«Люди долга и отваги»</a:t>
            </a:r>
          </a:p>
          <a:p>
            <a:pPr algn="ctr"/>
            <a:endParaRPr lang="ru-RU" sz="16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83672" y="5517232"/>
            <a:ext cx="726170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b="1" dirty="0" smtClean="0">
              <a:solidFill>
                <a:srgbClr val="0070C0"/>
              </a:solidFill>
            </a:endParaRPr>
          </a:p>
          <a:p>
            <a:r>
              <a:rPr lang="ru-RU" sz="1400" b="1" i="1" dirty="0" smtClean="0">
                <a:solidFill>
                  <a:srgbClr val="0070C0"/>
                </a:solidFill>
              </a:rPr>
              <a:t>Документы </a:t>
            </a:r>
            <a:r>
              <a:rPr lang="ru-RU" sz="1400" b="1" i="1" dirty="0">
                <a:solidFill>
                  <a:srgbClr val="0070C0"/>
                </a:solidFill>
              </a:rPr>
              <a:t>собственной собирательной деятельности Щербиновского </a:t>
            </a:r>
            <a:r>
              <a:rPr lang="ru-RU" sz="1400" b="1" i="1" dirty="0" smtClean="0">
                <a:solidFill>
                  <a:srgbClr val="0070C0"/>
                </a:solidFill>
              </a:rPr>
              <a:t>районного </a:t>
            </a:r>
            <a:r>
              <a:rPr lang="ru-RU" sz="1400" b="1" i="1" dirty="0">
                <a:solidFill>
                  <a:srgbClr val="0070C0"/>
                </a:solidFill>
              </a:rPr>
              <a:t>отделения РОИА           </a:t>
            </a:r>
            <a:r>
              <a:rPr lang="ru-RU" sz="1400" b="1" i="1" dirty="0" smtClean="0">
                <a:solidFill>
                  <a:srgbClr val="0070C0"/>
                </a:solidFill>
              </a:rPr>
              <a:t>                                             </a:t>
            </a:r>
            <a:endParaRPr lang="ru-RU" sz="1400" i="1" dirty="0"/>
          </a:p>
          <a:p>
            <a:r>
              <a:rPr lang="ru-RU" sz="1600" b="1" dirty="0" smtClean="0">
                <a:solidFill>
                  <a:schemeClr val="bg1">
                    <a:lumMod val="65000"/>
                  </a:schemeClr>
                </a:solidFill>
              </a:rPr>
              <a:t>                                                                          12</a:t>
            </a:r>
          </a:p>
          <a:p>
            <a:endParaRPr lang="ru-RU" sz="1600" b="1" i="1" dirty="0">
              <a:solidFill>
                <a:srgbClr val="0070C0"/>
              </a:solidFill>
            </a:endParaRPr>
          </a:p>
          <a:p>
            <a:endParaRPr lang="ru-RU" sz="1600" b="1" i="1" dirty="0">
              <a:solidFill>
                <a:srgbClr val="0070C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72000" y="1000624"/>
            <a:ext cx="42484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/>
          </a:p>
          <a:p>
            <a:pPr algn="just"/>
            <a:r>
              <a:rPr lang="ru-RU" sz="1600" b="1" dirty="0" smtClean="0"/>
              <a:t>	</a:t>
            </a:r>
            <a:endParaRPr lang="ru-RU" sz="1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499992" y="3212976"/>
            <a:ext cx="23580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9218" name="Picture 2" descr="C:\Users\Larisa\Desktop\Милиция 60-е и 1945\01 Праздник советской милиции 10.11.1962 г. День принятия присяги Щербиновский РОМ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672" y="534454"/>
            <a:ext cx="7436800" cy="5161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0280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97300"/>
            <a:ext cx="9396536" cy="72554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3131840" y="116633"/>
            <a:ext cx="4896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«Люди долга и отваги»</a:t>
            </a:r>
          </a:p>
          <a:p>
            <a:pPr algn="ctr"/>
            <a:endParaRPr lang="ru-RU" sz="16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83672" y="5517232"/>
            <a:ext cx="726170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b="1" dirty="0" smtClean="0">
              <a:solidFill>
                <a:srgbClr val="0070C0"/>
              </a:solidFill>
            </a:endParaRPr>
          </a:p>
          <a:p>
            <a:r>
              <a:rPr lang="ru-RU" sz="1400" b="1" i="1" dirty="0" smtClean="0">
                <a:solidFill>
                  <a:srgbClr val="0070C0"/>
                </a:solidFill>
              </a:rPr>
              <a:t>Документы </a:t>
            </a:r>
            <a:r>
              <a:rPr lang="ru-RU" sz="1400" b="1" i="1" dirty="0">
                <a:solidFill>
                  <a:srgbClr val="0070C0"/>
                </a:solidFill>
              </a:rPr>
              <a:t>собственной собирательной деятельности Щербиновского </a:t>
            </a:r>
            <a:r>
              <a:rPr lang="ru-RU" sz="1400" b="1" i="1" dirty="0" smtClean="0">
                <a:solidFill>
                  <a:srgbClr val="0070C0"/>
                </a:solidFill>
              </a:rPr>
              <a:t>районного </a:t>
            </a:r>
            <a:r>
              <a:rPr lang="ru-RU" sz="1400" b="1" i="1" dirty="0">
                <a:solidFill>
                  <a:srgbClr val="0070C0"/>
                </a:solidFill>
              </a:rPr>
              <a:t>отделения РОИА                                                         </a:t>
            </a:r>
            <a:endParaRPr lang="ru-RU" sz="1400" i="1" dirty="0"/>
          </a:p>
          <a:p>
            <a:r>
              <a:rPr lang="ru-RU" sz="1600" b="1" dirty="0" smtClean="0">
                <a:solidFill>
                  <a:schemeClr val="bg1">
                    <a:lumMod val="65000"/>
                  </a:schemeClr>
                </a:solidFill>
              </a:rPr>
              <a:t>                                                                          13</a:t>
            </a:r>
          </a:p>
          <a:p>
            <a:endParaRPr lang="ru-RU" sz="1600" b="1" i="1" dirty="0">
              <a:solidFill>
                <a:srgbClr val="0070C0"/>
              </a:solidFill>
            </a:endParaRPr>
          </a:p>
          <a:p>
            <a:endParaRPr lang="ru-RU" sz="1600" b="1" i="1" dirty="0">
              <a:solidFill>
                <a:srgbClr val="0070C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72000" y="1000624"/>
            <a:ext cx="42484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/>
          </a:p>
          <a:p>
            <a:pPr algn="just"/>
            <a:r>
              <a:rPr lang="ru-RU" sz="1600" b="1" dirty="0" smtClean="0"/>
              <a:t>	</a:t>
            </a:r>
            <a:endParaRPr lang="ru-RU" sz="1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499992" y="3212976"/>
            <a:ext cx="23580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42" name="Picture 2" descr="C:\Users\Larisa\Desktop\Милиция 60-е и 1945\02 Праздник советской милиции 10.11.1962 г. День принятия присяги Щербиновский РОМ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672" y="548680"/>
            <a:ext cx="7281276" cy="5146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9933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9" y="-397445"/>
            <a:ext cx="9396536" cy="72554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3131840" y="106909"/>
            <a:ext cx="4896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«Люди долга и отваги»</a:t>
            </a:r>
          </a:p>
          <a:p>
            <a:pPr algn="ctr"/>
            <a:endParaRPr lang="ru-RU" sz="16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83672" y="5517232"/>
            <a:ext cx="726170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dirty="0" smtClean="0">
                <a:solidFill>
                  <a:srgbClr val="0070C0"/>
                </a:solidFill>
              </a:rPr>
              <a:t>Документы </a:t>
            </a:r>
            <a:r>
              <a:rPr lang="ru-RU" sz="1400" b="1" i="1" dirty="0">
                <a:solidFill>
                  <a:srgbClr val="0070C0"/>
                </a:solidFill>
              </a:rPr>
              <a:t>собственной собирательной деятельности Щербиновского </a:t>
            </a:r>
            <a:r>
              <a:rPr lang="ru-RU" sz="1400" b="1" i="1" dirty="0" smtClean="0">
                <a:solidFill>
                  <a:srgbClr val="0070C0"/>
                </a:solidFill>
              </a:rPr>
              <a:t>районного </a:t>
            </a:r>
            <a:r>
              <a:rPr lang="ru-RU" sz="1400" b="1" i="1" dirty="0">
                <a:solidFill>
                  <a:srgbClr val="0070C0"/>
                </a:solidFill>
              </a:rPr>
              <a:t>отделения РОИА                                              </a:t>
            </a:r>
            <a:r>
              <a:rPr lang="ru-RU" sz="1400" b="1" i="1" dirty="0" smtClean="0">
                <a:solidFill>
                  <a:srgbClr val="0070C0"/>
                </a:solidFill>
              </a:rPr>
              <a:t>        </a:t>
            </a:r>
            <a:endParaRPr lang="ru-RU" sz="1400" i="1" dirty="0"/>
          </a:p>
          <a:p>
            <a:r>
              <a:rPr lang="ru-RU" sz="1600" b="1" dirty="0" smtClean="0">
                <a:solidFill>
                  <a:schemeClr val="bg1">
                    <a:lumMod val="65000"/>
                  </a:schemeClr>
                </a:solidFill>
              </a:rPr>
              <a:t>                                                                          14</a:t>
            </a:r>
          </a:p>
          <a:p>
            <a:endParaRPr lang="ru-RU" sz="1600" b="1" i="1" dirty="0">
              <a:solidFill>
                <a:srgbClr val="0070C0"/>
              </a:solidFill>
            </a:endParaRPr>
          </a:p>
          <a:p>
            <a:endParaRPr lang="ru-RU" sz="1600" b="1" i="1" dirty="0">
              <a:solidFill>
                <a:srgbClr val="0070C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72000" y="1000624"/>
            <a:ext cx="42484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/>
          </a:p>
          <a:p>
            <a:pPr algn="just"/>
            <a:r>
              <a:rPr lang="ru-RU" sz="1600" b="1" dirty="0" smtClean="0"/>
              <a:t>	</a:t>
            </a:r>
            <a:endParaRPr lang="ru-RU" sz="1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499992" y="3212976"/>
            <a:ext cx="23580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1267" name="Picture 3" descr="C:\Users\Larisa\Desktop\Милиция 60-е и 1945\03 Коллектив Щербиновского РОМ 9 мая 1965 — копия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084" y="721012"/>
            <a:ext cx="6083300" cy="413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 flipH="1">
            <a:off x="1945084" y="4854862"/>
            <a:ext cx="6083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Коллектив Щербиновского отделения милиции 9 мая 1965 года.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В нижнем ряду в центре начальник А.В. Парфенов</a:t>
            </a:r>
            <a:endParaRPr lang="ru-RU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5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016" y="-171400"/>
            <a:ext cx="9252520" cy="7029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245953" y="379806"/>
            <a:ext cx="64807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«Люди долга и отваги»</a:t>
            </a:r>
            <a:endParaRPr lang="ru-RU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79912" y="5597943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 </a:t>
            </a:r>
            <a:r>
              <a:rPr lang="ru-RU" b="1" dirty="0" smtClean="0"/>
              <a:t>           </a:t>
            </a:r>
          </a:p>
          <a:p>
            <a:r>
              <a:rPr lang="ru-RU" b="1" dirty="0"/>
              <a:t> </a:t>
            </a:r>
            <a:r>
              <a:rPr lang="ru-RU" b="1" dirty="0" smtClean="0"/>
              <a:t>                     </a:t>
            </a:r>
            <a:r>
              <a:rPr lang="ru-RU" b="1" dirty="0" smtClean="0">
                <a:solidFill>
                  <a:schemeClr val="bg1">
                    <a:lumMod val="50000"/>
                  </a:schemeClr>
                </a:solidFill>
              </a:rPr>
              <a:t>15</a:t>
            </a:r>
            <a:endParaRPr lang="ru-RU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88225" y="5013176"/>
            <a:ext cx="2088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rgbClr val="FF0000"/>
                </a:solidFill>
              </a:rPr>
              <a:t> 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79688" y="1569821"/>
            <a:ext cx="1452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36731" y="5228611"/>
            <a:ext cx="1440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79912" y="908720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 	</a:t>
            </a:r>
            <a:endParaRPr lang="ru-RU" b="1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1907704" y="722294"/>
            <a:ext cx="65527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i="1" dirty="0">
                <a:solidFill>
                  <a:srgbClr val="C00000"/>
                </a:solidFill>
              </a:rPr>
              <a:t>	</a:t>
            </a:r>
            <a:r>
              <a:rPr lang="ru-RU" sz="1400" b="1" i="1" dirty="0" smtClean="0">
                <a:solidFill>
                  <a:srgbClr val="C00000"/>
                </a:solidFill>
              </a:rPr>
              <a:t>		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907704" y="1278052"/>
            <a:ext cx="676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	</a:t>
            </a:r>
            <a:endParaRPr lang="ru-RU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870606" y="1001828"/>
            <a:ext cx="6624737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ЗАКЛЮЧЕНИЕ</a:t>
            </a:r>
          </a:p>
          <a:p>
            <a:pPr algn="ctr"/>
            <a:endParaRPr lang="ru-RU" sz="1600" b="1" dirty="0" smtClean="0"/>
          </a:p>
          <a:p>
            <a:pPr algn="just"/>
            <a:r>
              <a:rPr lang="ru-RU" b="1" dirty="0" smtClean="0"/>
              <a:t>	Сложно </a:t>
            </a:r>
            <a:r>
              <a:rPr lang="ru-RU" b="1" dirty="0"/>
              <a:t>переоценить то значение, которое в нашей жизни играет </a:t>
            </a:r>
            <a:r>
              <a:rPr lang="ru-RU" b="1" dirty="0" smtClean="0"/>
              <a:t>полиция. </a:t>
            </a:r>
          </a:p>
          <a:p>
            <a:pPr algn="just"/>
            <a:r>
              <a:rPr lang="ru-RU" b="1" dirty="0" smtClean="0"/>
              <a:t>	Сотрудники </a:t>
            </a:r>
            <a:r>
              <a:rPr lang="ru-RU" b="1" dirty="0"/>
              <a:t>органов внутренних дел работают в сложных условиях, принимают верные решения в экстремальных ситуациях, рискуют собой, чтобы защитить других. 	</a:t>
            </a:r>
            <a:r>
              <a:rPr lang="ru-RU" b="1" dirty="0" smtClean="0"/>
              <a:t>Они </a:t>
            </a:r>
            <a:r>
              <a:rPr lang="ru-RU" b="1" dirty="0"/>
              <a:t>первые, к кому мы обращаемся за помощью и защитой, когда случается беда.</a:t>
            </a:r>
          </a:p>
          <a:p>
            <a:pPr algn="just"/>
            <a:r>
              <a:rPr lang="ru-RU" b="1" dirty="0" smtClean="0"/>
              <a:t>	Служба </a:t>
            </a:r>
            <a:r>
              <a:rPr lang="ru-RU" b="1" dirty="0"/>
              <a:t>в полиции требует мужества, смелости, ответственности и готовности в любой момент прийти на помощь людям</a:t>
            </a:r>
            <a:r>
              <a:rPr lang="ru-RU" b="1" dirty="0" smtClean="0"/>
              <a:t>. </a:t>
            </a:r>
          </a:p>
          <a:p>
            <a:pPr algn="just"/>
            <a:r>
              <a:rPr lang="ru-RU" b="1" dirty="0"/>
              <a:t>	</a:t>
            </a:r>
            <a:r>
              <a:rPr lang="ru-RU" b="1" dirty="0" smtClean="0"/>
              <a:t>Во </a:t>
            </a:r>
            <a:r>
              <a:rPr lang="ru-RU" b="1" dirty="0"/>
              <a:t>все времена на защиту правопорядка вставали смелые и решительные </a:t>
            </a:r>
            <a:r>
              <a:rPr lang="ru-RU" b="1" dirty="0" smtClean="0"/>
              <a:t>люди.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309915" y="284044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495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66" y="-171400"/>
            <a:ext cx="9252520" cy="7029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208917" y="380249"/>
            <a:ext cx="64807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«Селу Николаевка 205 лет» </a:t>
            </a:r>
            <a:endParaRPr lang="ru-RU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55976" y="6231494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 </a:t>
            </a:r>
            <a:r>
              <a:rPr lang="ru-RU" b="1" dirty="0" smtClean="0"/>
              <a:t>       </a:t>
            </a:r>
            <a:r>
              <a:rPr lang="ru-RU" b="1" dirty="0" smtClean="0">
                <a:solidFill>
                  <a:schemeClr val="bg1">
                    <a:lumMod val="50000"/>
                  </a:schemeClr>
                </a:solidFill>
              </a:rPr>
              <a:t>16</a:t>
            </a:r>
            <a:endParaRPr lang="ru-RU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88225" y="5013176"/>
            <a:ext cx="2088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rgbClr val="FF0000"/>
                </a:solidFill>
              </a:rPr>
              <a:t> 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79688" y="1569821"/>
            <a:ext cx="1452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36731" y="5228611"/>
            <a:ext cx="1440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07704" y="1278052"/>
            <a:ext cx="67687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	Использованы документы архивного фонда № Р-107 «Коллекция документов по истории Щербиновского района Краснодарского края», документы собственной собирательной деятельности Щербиновского районного отделения Российского общества историков-архивистов . </a:t>
            </a:r>
            <a:endParaRPr lang="ru-RU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958952" y="4293095"/>
            <a:ext cx="64807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АВТОРЫ:</a:t>
            </a:r>
          </a:p>
          <a:p>
            <a:endParaRPr lang="ru-RU" b="1" dirty="0"/>
          </a:p>
          <a:p>
            <a:r>
              <a:rPr lang="ru-RU" b="1" dirty="0"/>
              <a:t>Гарнышева Мария Сергеевна – начальник архивного </a:t>
            </a:r>
            <a:r>
              <a:rPr lang="ru-RU" b="1" dirty="0" smtClean="0"/>
              <a:t>отдела,</a:t>
            </a:r>
            <a:endParaRPr lang="ru-RU" b="1" dirty="0"/>
          </a:p>
          <a:p>
            <a:r>
              <a:rPr lang="ru-RU" b="1" dirty="0"/>
              <a:t>Гончаренко Лариса Владимировна – ведущий </a:t>
            </a:r>
            <a:r>
              <a:rPr lang="ru-RU" b="1" dirty="0" smtClean="0"/>
              <a:t>специалист архивного отдела</a:t>
            </a:r>
          </a:p>
        </p:txBody>
      </p:sp>
    </p:spTree>
    <p:extLst>
      <p:ext uri="{BB962C8B-B14F-4D97-AF65-F5344CB8AC3E}">
        <p14:creationId xmlns:p14="http://schemas.microsoft.com/office/powerpoint/2010/main" val="409070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243408"/>
            <a:ext cx="9571142" cy="72714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867390" y="843677"/>
            <a:ext cx="6120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/>
              <a:t>ПРЕДИСЛОВИЕ</a:t>
            </a:r>
            <a:endParaRPr lang="ru-RU" sz="2400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2411760" y="138118"/>
            <a:ext cx="55672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«Люди долга </a:t>
            </a:r>
            <a:r>
              <a:rPr lang="ru-RU" sz="1600" smtClean="0">
                <a:solidFill>
                  <a:schemeClr val="bg1">
                    <a:lumMod val="50000"/>
                  </a:schemeClr>
                </a:solidFill>
              </a:rPr>
              <a:t>и отваги» </a:t>
            </a:r>
            <a:endParaRPr lang="ru-RU" sz="16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43454" y="624660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>
                    <a:lumMod val="65000"/>
                  </a:schemeClr>
                </a:solidFill>
              </a:rPr>
              <a:t>2</a:t>
            </a:r>
            <a:endParaRPr lang="ru-RU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2015" y="2286083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	</a:t>
            </a:r>
          </a:p>
          <a:p>
            <a:pPr algn="just"/>
            <a:r>
              <a:rPr lang="ru-RU" b="1" dirty="0" smtClean="0"/>
              <a:t>	</a:t>
            </a:r>
            <a:r>
              <a:rPr lang="ru-RU" b="1" dirty="0"/>
              <a:t>	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75656" y="1997839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	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955006" y="1267012"/>
            <a:ext cx="6624416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1600" b="1" dirty="0" smtClean="0"/>
              <a:t>	</a:t>
            </a:r>
          </a:p>
          <a:p>
            <a:pPr algn="just"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Times New Roman"/>
              </a:rPr>
              <a:t>	</a:t>
            </a:r>
            <a:r>
              <a:rPr lang="ru-RU" b="1" dirty="0" smtClean="0">
                <a:latin typeface="Times New Roman"/>
                <a:ea typeface="Times New Roman"/>
              </a:rPr>
              <a:t>История полиции начинается с 1715 года. </a:t>
            </a:r>
            <a:r>
              <a:rPr lang="ru-RU" b="1" dirty="0">
                <a:latin typeface="Times New Roman"/>
                <a:ea typeface="Times New Roman"/>
              </a:rPr>
              <a:t>Именно тогда Петр</a:t>
            </a:r>
            <a:r>
              <a:rPr lang="en-US" b="1" dirty="0">
                <a:latin typeface="Times New Roman"/>
                <a:ea typeface="Times New Roman"/>
              </a:rPr>
              <a:t> I</a:t>
            </a:r>
            <a:r>
              <a:rPr lang="ru-RU" b="1" dirty="0" smtClean="0">
                <a:latin typeface="Times New Roman"/>
                <a:ea typeface="Times New Roman"/>
              </a:rPr>
              <a:t> создал службу </a:t>
            </a:r>
            <a:r>
              <a:rPr lang="ru-RU" b="1" dirty="0">
                <a:latin typeface="Times New Roman"/>
                <a:ea typeface="Times New Roman"/>
              </a:rPr>
              <a:t>охраны общественного порядка в России </a:t>
            </a:r>
            <a:r>
              <a:rPr lang="ru-RU" b="1" dirty="0" smtClean="0">
                <a:latin typeface="Times New Roman"/>
                <a:ea typeface="Times New Roman"/>
              </a:rPr>
              <a:t>и дал ей такое название (</a:t>
            </a:r>
            <a:r>
              <a:rPr lang="ru-RU" b="1" dirty="0" smtClean="0"/>
              <a:t>от</a:t>
            </a:r>
            <a:r>
              <a:rPr lang="ru-RU" dirty="0" smtClean="0"/>
              <a:t> </a:t>
            </a:r>
            <a:r>
              <a:rPr lang="ru-RU" b="1" dirty="0"/>
              <a:t>греческого</a:t>
            </a:r>
            <a:r>
              <a:rPr lang="ru-RU" dirty="0"/>
              <a:t> "</a:t>
            </a:r>
            <a:r>
              <a:rPr lang="ru-RU" b="1" dirty="0" err="1"/>
              <a:t>полицеа</a:t>
            </a:r>
            <a:r>
              <a:rPr lang="ru-RU" b="1" dirty="0"/>
              <a:t>" - государство, город</a:t>
            </a:r>
            <a:r>
              <a:rPr lang="ru-RU" b="1" dirty="0" smtClean="0"/>
              <a:t>). </a:t>
            </a:r>
            <a:endParaRPr lang="ru-RU" b="1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</a:rPr>
              <a:t>	В </a:t>
            </a:r>
            <a:r>
              <a:rPr lang="ru-RU" b="1" dirty="0">
                <a:latin typeface="Times New Roman"/>
                <a:ea typeface="Times New Roman"/>
              </a:rPr>
              <a:t>1917 году (28 октября) 10 ноября, сразу </a:t>
            </a:r>
            <a:r>
              <a:rPr lang="ru-RU" b="1" dirty="0" smtClean="0">
                <a:latin typeface="Times New Roman"/>
                <a:ea typeface="Times New Roman"/>
              </a:rPr>
              <a:t>после Октябрьской революции, </a:t>
            </a:r>
            <a:r>
              <a:rPr lang="ru-RU" b="1" dirty="0">
                <a:latin typeface="Times New Roman"/>
                <a:ea typeface="Times New Roman"/>
              </a:rPr>
              <a:t>постановлением Народного комиссариата внутренних дел </a:t>
            </a:r>
            <a:r>
              <a:rPr lang="ru-RU" b="1" dirty="0" smtClean="0">
                <a:latin typeface="Times New Roman"/>
                <a:ea typeface="Times New Roman"/>
              </a:rPr>
              <a:t>РСФСР</a:t>
            </a:r>
            <a:r>
              <a:rPr lang="ru-RU" b="1" dirty="0">
                <a:latin typeface="Times New Roman"/>
                <a:ea typeface="Times New Roman"/>
              </a:rPr>
              <a:t> </a:t>
            </a:r>
            <a:r>
              <a:rPr lang="ru-RU" b="1" dirty="0" smtClean="0">
                <a:latin typeface="Times New Roman"/>
                <a:ea typeface="Times New Roman"/>
              </a:rPr>
              <a:t>была создана народная милиция. С </a:t>
            </a:r>
            <a:r>
              <a:rPr lang="ru-RU" b="1" dirty="0">
                <a:latin typeface="Times New Roman"/>
                <a:ea typeface="Times New Roman"/>
              </a:rPr>
              <a:t>1962 </a:t>
            </a:r>
            <a:r>
              <a:rPr lang="ru-RU" b="1" dirty="0" smtClean="0">
                <a:latin typeface="Times New Roman"/>
                <a:ea typeface="Times New Roman"/>
              </a:rPr>
              <a:t>года эта </a:t>
            </a:r>
            <a:r>
              <a:rPr lang="ru-RU" b="1" dirty="0">
                <a:latin typeface="Times New Roman"/>
                <a:ea typeface="Times New Roman"/>
              </a:rPr>
              <a:t>дата отмечается как профессиональный </a:t>
            </a:r>
            <a:r>
              <a:rPr lang="ru-RU" b="1" dirty="0" smtClean="0">
                <a:latin typeface="Times New Roman"/>
                <a:ea typeface="Times New Roman"/>
              </a:rPr>
              <a:t>праздник. </a:t>
            </a:r>
          </a:p>
          <a:p>
            <a:pPr algn="just"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</a:rPr>
              <a:t>	</a:t>
            </a:r>
            <a:r>
              <a:rPr lang="ru-RU" b="1" dirty="0" smtClean="0">
                <a:latin typeface="Times New Roman"/>
                <a:ea typeface="Times New Roman"/>
              </a:rPr>
              <a:t>До 1946 года милиция </a:t>
            </a:r>
            <a:r>
              <a:rPr lang="ru-RU" b="1" dirty="0">
                <a:latin typeface="Times New Roman"/>
                <a:ea typeface="Times New Roman"/>
              </a:rPr>
              <a:t>находилась в ведении местных Советов, затем в структуре Наркомата внутренних </a:t>
            </a:r>
            <a:r>
              <a:rPr lang="ru-RU" b="1" dirty="0" smtClean="0">
                <a:latin typeface="Times New Roman"/>
                <a:ea typeface="Times New Roman"/>
              </a:rPr>
              <a:t>дел. </a:t>
            </a:r>
            <a:r>
              <a:rPr lang="ru-RU" b="1" dirty="0">
                <a:latin typeface="Times New Roman"/>
                <a:ea typeface="Times New Roman"/>
              </a:rPr>
              <a:t>С</a:t>
            </a:r>
            <a:r>
              <a:rPr lang="ru-RU" b="1" dirty="0" smtClean="0">
                <a:latin typeface="Times New Roman"/>
                <a:ea typeface="Times New Roman"/>
              </a:rPr>
              <a:t> </a:t>
            </a:r>
            <a:r>
              <a:rPr lang="ru-RU" b="1" dirty="0">
                <a:latin typeface="Times New Roman"/>
                <a:ea typeface="Times New Roman"/>
              </a:rPr>
              <a:t>1946 года — в Министерстве внутренних дел.</a:t>
            </a:r>
          </a:p>
          <a:p>
            <a:pPr algn="just"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</a:rPr>
              <a:t>	В процессе реформирования </a:t>
            </a:r>
            <a:r>
              <a:rPr lang="ru-RU" b="1" dirty="0">
                <a:latin typeface="Times New Roman"/>
                <a:ea typeface="Times New Roman"/>
              </a:rPr>
              <a:t>МВД России </a:t>
            </a:r>
            <a:r>
              <a:rPr lang="ru-RU" b="1" dirty="0" smtClean="0">
                <a:latin typeface="Times New Roman"/>
                <a:ea typeface="Times New Roman"/>
              </a:rPr>
              <a:t>1 </a:t>
            </a:r>
            <a:r>
              <a:rPr lang="ru-RU" b="1" dirty="0">
                <a:latin typeface="Times New Roman"/>
                <a:ea typeface="Times New Roman"/>
              </a:rPr>
              <a:t>марта 2011 года вступил в силу федеральный закон «О полиции» от 7 февраля 2011 года, повлёкший переименование милиции в полицию.</a:t>
            </a:r>
          </a:p>
          <a:p>
            <a:pPr algn="just">
              <a:spcAft>
                <a:spcPts val="0"/>
              </a:spcAft>
            </a:pPr>
            <a:r>
              <a:rPr lang="ru-RU" sz="1400" b="1" dirty="0" smtClean="0">
                <a:latin typeface="Times New Roman"/>
                <a:ea typeface="Times New Roman"/>
              </a:rPr>
              <a:t>	</a:t>
            </a:r>
            <a:endParaRPr lang="ru-RU" sz="1600" b="1" dirty="0" smtClean="0"/>
          </a:p>
          <a:p>
            <a:pPr lvl="0" algn="just"/>
            <a:r>
              <a:rPr lang="ru-RU" sz="1600" b="1" dirty="0"/>
              <a:t>	</a:t>
            </a:r>
          </a:p>
        </p:txBody>
      </p:sp>
      <p:sp>
        <p:nvSpPr>
          <p:cNvPr id="9" name="Прямоугольник 8"/>
          <p:cNvSpPr/>
          <p:nvPr/>
        </p:nvSpPr>
        <p:spPr>
          <a:xfrm flipH="1" flipV="1">
            <a:off x="8533702" y="1124744"/>
            <a:ext cx="4571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/>
              <a:t>	</a:t>
            </a:r>
          </a:p>
          <a:p>
            <a:pPr algn="just"/>
            <a:r>
              <a:rPr lang="ru-RU" sz="1600" b="1" dirty="0" smtClean="0"/>
              <a:t>	  </a:t>
            </a:r>
          </a:p>
          <a:p>
            <a:pPr algn="just"/>
            <a:r>
              <a:rPr lang="ru-RU" sz="1600" b="1" dirty="0"/>
              <a:t> </a:t>
            </a:r>
          </a:p>
          <a:p>
            <a:pPr algn="just"/>
            <a:r>
              <a:rPr lang="ru-RU" sz="1600" b="1" dirty="0" smtClean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610448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3466"/>
            <a:ext cx="9571142" cy="72714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965228" y="138117"/>
            <a:ext cx="55672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«Люди долга и отваги»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39751" y="5908270"/>
            <a:ext cx="50625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>
                    <a:lumMod val="65000"/>
                  </a:schemeClr>
                </a:solidFill>
              </a:rPr>
              <a:t>3</a:t>
            </a:r>
            <a:endParaRPr lang="ru-RU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2015" y="2286083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	</a:t>
            </a:r>
          </a:p>
          <a:p>
            <a:pPr algn="just"/>
            <a:r>
              <a:rPr lang="ru-RU" b="1" dirty="0" smtClean="0"/>
              <a:t>	</a:t>
            </a:r>
            <a:r>
              <a:rPr lang="ru-RU" b="1" dirty="0"/>
              <a:t>	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75656" y="1997839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	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858290" y="1276891"/>
            <a:ext cx="66741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1600" b="1" dirty="0" smtClean="0"/>
              <a:t>	</a:t>
            </a:r>
          </a:p>
          <a:p>
            <a:pPr lvl="0" algn="just"/>
            <a:endParaRPr lang="ru-RU" sz="1600" b="1" dirty="0" smtClean="0"/>
          </a:p>
          <a:p>
            <a:pPr lvl="0" algn="just"/>
            <a:r>
              <a:rPr lang="ru-RU" sz="1600" b="1"/>
              <a:t>	</a:t>
            </a:r>
            <a:endParaRPr lang="ru-RU" sz="16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547664" y="1052736"/>
            <a:ext cx="53285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/>
              <a:t>	</a:t>
            </a:r>
          </a:p>
        </p:txBody>
      </p:sp>
      <p:pic>
        <p:nvPicPr>
          <p:cNvPr id="11" name="Picture 2" descr="C:\Users\Larisa\Desktop\Милиция 60-е и 1945\день милиции\1.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1" y="722893"/>
            <a:ext cx="5639219" cy="5185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699792" y="5908270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0070C0"/>
                </a:solidFill>
              </a:rPr>
              <a:t>                                                                 </a:t>
            </a:r>
            <a:r>
              <a:rPr lang="ru-RU" sz="1400" b="1" i="1" dirty="0" smtClean="0">
                <a:solidFill>
                  <a:srgbClr val="0070C0"/>
                </a:solidFill>
              </a:rPr>
              <a:t>Фото </a:t>
            </a:r>
            <a:r>
              <a:rPr lang="ru-RU" sz="1400" b="1" i="1" dirty="0">
                <a:solidFill>
                  <a:srgbClr val="0070C0"/>
                </a:solidFill>
              </a:rPr>
              <a:t>из открытых  источников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68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3466"/>
            <a:ext cx="9571142" cy="72714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411760" y="138118"/>
            <a:ext cx="55672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«Люди долга и отваги»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55776" y="6165304"/>
            <a:ext cx="4846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smtClean="0">
                <a:solidFill>
                  <a:schemeClr val="bg1">
                    <a:lumMod val="65000"/>
                  </a:schemeClr>
                </a:solidFill>
              </a:rPr>
              <a:t>4</a:t>
            </a:r>
            <a:endParaRPr lang="ru-RU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2015" y="2286083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	</a:t>
            </a:r>
          </a:p>
          <a:p>
            <a:pPr algn="just"/>
            <a:r>
              <a:rPr lang="ru-RU" b="1" dirty="0" smtClean="0"/>
              <a:t>	</a:t>
            </a:r>
            <a:r>
              <a:rPr lang="ru-RU" b="1" dirty="0"/>
              <a:t>	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75656" y="1997839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	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858290" y="1276891"/>
            <a:ext cx="66741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1600" b="1" dirty="0" smtClean="0"/>
              <a:t>	</a:t>
            </a:r>
          </a:p>
          <a:p>
            <a:pPr lvl="0" algn="just"/>
            <a:endParaRPr lang="ru-RU" sz="1600" b="1" dirty="0" smtClean="0"/>
          </a:p>
          <a:p>
            <a:pPr lvl="0" algn="just"/>
            <a:r>
              <a:rPr lang="ru-RU" sz="1600" b="1"/>
              <a:t>	</a:t>
            </a:r>
            <a:endParaRPr lang="ru-RU" sz="16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547664" y="1052736"/>
            <a:ext cx="53285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/>
              <a:t>	</a:t>
            </a:r>
          </a:p>
        </p:txBody>
      </p:sp>
      <p:pic>
        <p:nvPicPr>
          <p:cNvPr id="1027" name="Picture 3" descr="C:\Users\Larisa\Desktop\6а.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4574" y="574927"/>
            <a:ext cx="3365619" cy="5551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724128" y="6165304"/>
            <a:ext cx="34198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dirty="0" smtClean="0">
                <a:solidFill>
                  <a:srgbClr val="0070C0"/>
                </a:solidFill>
              </a:rPr>
              <a:t>              Фото </a:t>
            </a:r>
            <a:r>
              <a:rPr lang="ru-RU" sz="1400" b="1" i="1" dirty="0">
                <a:solidFill>
                  <a:srgbClr val="0070C0"/>
                </a:solidFill>
              </a:rPr>
              <a:t>из открытых  источников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147002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7424"/>
            <a:ext cx="9571142" cy="72714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411760" y="138118"/>
            <a:ext cx="55672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«Люди долга и отваги»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11760" y="5805264"/>
            <a:ext cx="4990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>
                    <a:lumMod val="65000"/>
                  </a:schemeClr>
                </a:solidFill>
              </a:rPr>
              <a:t>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47664" y="4867418"/>
            <a:ext cx="759633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FF0000"/>
                </a:solidFill>
              </a:rPr>
              <a:t>         Герман А.А. (1913-1943)                                 Информация Управления ФСБ РФ </a:t>
            </a:r>
          </a:p>
          <a:p>
            <a:pPr algn="just"/>
            <a:r>
              <a:rPr lang="ru-RU" sz="1400" b="1" dirty="0">
                <a:solidFill>
                  <a:srgbClr val="FF0000"/>
                </a:solidFill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</a:rPr>
              <a:t>                                                                                   по Краснодарскому краю </a:t>
            </a:r>
            <a:r>
              <a:rPr lang="ru-RU" sz="1400" b="1" dirty="0">
                <a:solidFill>
                  <a:srgbClr val="FF0000"/>
                </a:solidFill>
              </a:rPr>
              <a:t>от 13.05.2013 </a:t>
            </a:r>
            <a:r>
              <a:rPr lang="ru-RU" b="1" dirty="0" smtClean="0"/>
              <a:t>	</a:t>
            </a:r>
            <a:endParaRPr lang="ru-RU" b="1" dirty="0" smtClean="0">
              <a:solidFill>
                <a:srgbClr val="FF0000"/>
              </a:solidFill>
            </a:endParaRPr>
          </a:p>
          <a:p>
            <a:pPr algn="just"/>
            <a:endParaRPr lang="ru-RU" sz="1400" b="1" i="1" dirty="0" smtClean="0">
              <a:solidFill>
                <a:srgbClr val="0070C0"/>
              </a:solidFill>
            </a:endParaRPr>
          </a:p>
          <a:p>
            <a:pPr algn="just"/>
            <a:r>
              <a:rPr lang="ru-RU" sz="1400" b="1" i="1" dirty="0" smtClean="0">
                <a:solidFill>
                  <a:srgbClr val="0070C0"/>
                </a:solidFill>
              </a:rPr>
              <a:t>Ф. </a:t>
            </a:r>
            <a:r>
              <a:rPr lang="ru-RU" sz="1400" b="1" i="1" dirty="0">
                <a:solidFill>
                  <a:srgbClr val="0070C0"/>
                </a:solidFill>
              </a:rPr>
              <a:t>Р-107, оп.4, д. 17, документы собственной собирательной </a:t>
            </a:r>
            <a:r>
              <a:rPr lang="ru-RU" sz="1400" b="1" i="1" dirty="0" smtClean="0">
                <a:solidFill>
                  <a:srgbClr val="0070C0"/>
                </a:solidFill>
              </a:rPr>
              <a:t>деятельности</a:t>
            </a:r>
            <a:r>
              <a:rPr lang="ru-RU" sz="1400" b="1" dirty="0" smtClean="0">
                <a:solidFill>
                  <a:srgbClr val="0070C0"/>
                </a:solidFill>
              </a:rPr>
              <a:t> </a:t>
            </a:r>
            <a:r>
              <a:rPr lang="ru-RU" sz="1400" b="1" i="1" dirty="0" smtClean="0">
                <a:solidFill>
                  <a:srgbClr val="0070C0"/>
                </a:solidFill>
              </a:rPr>
              <a:t>Щербиновского </a:t>
            </a:r>
            <a:r>
              <a:rPr lang="ru-RU" sz="1400" b="1" i="1" dirty="0">
                <a:solidFill>
                  <a:srgbClr val="0070C0"/>
                </a:solidFill>
              </a:rPr>
              <a:t>районного отделения </a:t>
            </a:r>
            <a:r>
              <a:rPr lang="ru-RU" sz="1400" b="1" i="1" dirty="0" smtClean="0">
                <a:solidFill>
                  <a:srgbClr val="0070C0"/>
                </a:solidFill>
              </a:rPr>
              <a:t>РОИА</a:t>
            </a:r>
            <a:r>
              <a:rPr lang="ru-RU" sz="1400" b="1" dirty="0">
                <a:solidFill>
                  <a:srgbClr val="0070C0"/>
                </a:solidFill>
              </a:rPr>
              <a:t>	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75656" y="1997839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	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763688" y="476673"/>
            <a:ext cx="7380312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/>
              <a:t>	</a:t>
            </a:r>
            <a:r>
              <a:rPr lang="ru-RU" sz="1400" b="1" dirty="0" smtClean="0"/>
              <a:t>В </a:t>
            </a:r>
            <a:r>
              <a:rPr lang="ru-RU" sz="1400" b="1" dirty="0"/>
              <a:t>годы Великой Отечественной войны </a:t>
            </a:r>
            <a:r>
              <a:rPr lang="ru-RU" sz="1400" b="1" dirty="0" smtClean="0"/>
              <a:t>1941-1945 гг. функции </a:t>
            </a:r>
            <a:r>
              <a:rPr lang="ru-RU" sz="1400" b="1" dirty="0"/>
              <a:t>милиции были значительно расширены и усложнены. На милицейские подразделения возлагались задачи по борьбе с дезертирством, мародерством, хищениями, оперативная работа по обнаружению и задержанию вражеских шпионов и провокаторов, обеспечение эвакуации населения, грузов, советских предприятий и учреждений</a:t>
            </a:r>
            <a:r>
              <a:rPr lang="ru-RU" sz="1400" b="1" dirty="0" smtClean="0"/>
              <a:t>.</a:t>
            </a:r>
            <a:r>
              <a:rPr lang="ru-RU" sz="1400" dirty="0">
                <a:latin typeface="Arial"/>
                <a:ea typeface="Times New Roman"/>
              </a:rPr>
              <a:t> </a:t>
            </a:r>
            <a:r>
              <a:rPr lang="ru-RU" sz="1200" b="1" dirty="0">
                <a:latin typeface="Arial"/>
                <a:ea typeface="Times New Roman"/>
              </a:rPr>
              <a:t>На базе станиц Старощербиновской и </a:t>
            </a:r>
            <a:r>
              <a:rPr lang="ru-RU" sz="1200" b="1" dirty="0" err="1">
                <a:latin typeface="Arial"/>
                <a:ea typeface="Times New Roman"/>
              </a:rPr>
              <a:t>Новощербиновской</a:t>
            </a:r>
            <a:r>
              <a:rPr lang="ru-RU" sz="1200" b="1" dirty="0">
                <a:latin typeface="Arial"/>
                <a:ea typeface="Times New Roman"/>
              </a:rPr>
              <a:t> </a:t>
            </a:r>
            <a:r>
              <a:rPr lang="ru-RU" sz="1200" b="1" dirty="0" smtClean="0">
                <a:latin typeface="Arial"/>
                <a:ea typeface="Times New Roman"/>
              </a:rPr>
              <a:t>были сформированы </a:t>
            </a:r>
            <a:r>
              <a:rPr lang="ru-RU" sz="1200" b="1" dirty="0">
                <a:latin typeface="Arial"/>
                <a:ea typeface="Times New Roman"/>
              </a:rPr>
              <a:t>отряд ополчения </a:t>
            </a:r>
            <a:r>
              <a:rPr lang="ru-RU" sz="1200" b="1" dirty="0" smtClean="0">
                <a:latin typeface="Arial"/>
                <a:ea typeface="Times New Roman"/>
              </a:rPr>
              <a:t>и истребительный батальон, </a:t>
            </a:r>
            <a:r>
              <a:rPr lang="ru-RU" sz="1200" b="1" dirty="0">
                <a:latin typeface="Arial"/>
                <a:ea typeface="Times New Roman"/>
              </a:rPr>
              <a:t>в который входил личный </a:t>
            </a:r>
            <a:r>
              <a:rPr lang="ru-RU" sz="1200" b="1" dirty="0" smtClean="0">
                <a:latin typeface="Arial"/>
                <a:ea typeface="Times New Roman"/>
              </a:rPr>
              <a:t>состав  Щербиновского районного НКГБ района</a:t>
            </a:r>
            <a:r>
              <a:rPr lang="ru-RU" sz="1200" b="1" dirty="0">
                <a:latin typeface="Arial"/>
                <a:ea typeface="Times New Roman"/>
              </a:rPr>
              <a:t>.</a:t>
            </a:r>
            <a:endParaRPr lang="ru-RU" sz="1200" b="1" dirty="0"/>
          </a:p>
          <a:p>
            <a:pPr algn="just"/>
            <a:r>
              <a:rPr lang="ru-RU" sz="1400" b="1" dirty="0" smtClean="0"/>
              <a:t>	Сотрудники </a:t>
            </a:r>
            <a:r>
              <a:rPr lang="ru-RU" sz="1400" b="1" dirty="0"/>
              <a:t>Щербиновского НКГБ с августа 1942 года воевали с немецко-фашистскими захватчиками в составе Щербиновского партизанского отряда.  Их имена навсегда в нашей </a:t>
            </a:r>
            <a:r>
              <a:rPr lang="ru-RU" sz="1400" b="1" dirty="0" smtClean="0"/>
              <a:t>памяти</a:t>
            </a:r>
          </a:p>
          <a:p>
            <a:endParaRPr lang="ru-RU" sz="1400" b="1" dirty="0"/>
          </a:p>
          <a:p>
            <a:endParaRPr lang="ru-RU" sz="1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547664" y="1052736"/>
            <a:ext cx="53285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/>
              <a:t>	</a:t>
            </a:r>
          </a:p>
        </p:txBody>
      </p:sp>
      <p:pic>
        <p:nvPicPr>
          <p:cNvPr id="2050" name="Picture 2" descr="E:\disk_d\исторические материалы\ВОВ\подполье\Герман А.А — копия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9502" y="2898859"/>
            <a:ext cx="1544268" cy="195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Larisa\Desktop\Милиция 60-е и 1945\Герман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442" y="2636912"/>
            <a:ext cx="3899998" cy="2261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9441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80" y="-27201"/>
            <a:ext cx="9396536" cy="72554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3131840" y="349205"/>
            <a:ext cx="44284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«Люди долга и отваги»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35696" y="5949281"/>
            <a:ext cx="69127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i="1" dirty="0" smtClean="0">
                <a:solidFill>
                  <a:srgbClr val="0070C0"/>
                </a:solidFill>
              </a:rPr>
              <a:t>        Ф. Р-107, оп.4, д.17</a:t>
            </a:r>
          </a:p>
          <a:p>
            <a:pPr algn="r"/>
            <a:endParaRPr lang="ru-RU" sz="1600" b="1" i="1" dirty="0">
              <a:solidFill>
                <a:srgbClr val="0070C0"/>
              </a:solidFill>
            </a:endParaRPr>
          </a:p>
          <a:p>
            <a:pPr algn="ctr"/>
            <a:r>
              <a:rPr lang="ru-RU" sz="1600" b="1" dirty="0" smtClean="0">
                <a:solidFill>
                  <a:schemeClr val="bg1">
                    <a:lumMod val="65000"/>
                  </a:schemeClr>
                </a:solidFill>
              </a:rPr>
              <a:t>6</a:t>
            </a:r>
          </a:p>
          <a:p>
            <a:pPr algn="r"/>
            <a:endParaRPr lang="ru-RU" sz="1600" b="1" i="1" dirty="0">
              <a:solidFill>
                <a:srgbClr val="0070C0"/>
              </a:solidFill>
            </a:endParaRPr>
          </a:p>
          <a:p>
            <a:pPr algn="r"/>
            <a:endParaRPr lang="ru-RU" sz="1600" b="1" i="1" dirty="0">
              <a:solidFill>
                <a:srgbClr val="0070C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72000" y="1000624"/>
            <a:ext cx="42484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/>
          </a:p>
          <a:p>
            <a:pPr algn="just"/>
            <a:r>
              <a:rPr lang="ru-RU" sz="1600" b="1" dirty="0" smtClean="0"/>
              <a:t>	</a:t>
            </a:r>
            <a:endParaRPr lang="ru-RU" sz="1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40828" y="3212976"/>
            <a:ext cx="1715743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sz="1600" b="1" dirty="0" smtClean="0"/>
          </a:p>
          <a:p>
            <a:r>
              <a:rPr lang="ru-RU" sz="1600" b="1" dirty="0" smtClean="0">
                <a:solidFill>
                  <a:srgbClr val="FF0000"/>
                </a:solidFill>
              </a:rPr>
              <a:t>   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54634" y="3717031"/>
            <a:ext cx="1833544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r>
              <a:rPr lang="ru-RU" sz="1600" b="1" dirty="0" smtClean="0"/>
              <a:t>         </a:t>
            </a:r>
            <a:endParaRPr lang="ru-RU" sz="1600" b="1" dirty="0">
              <a:solidFill>
                <a:srgbClr val="FF0000"/>
              </a:solidFill>
            </a:endParaRPr>
          </a:p>
        </p:txBody>
      </p:sp>
      <p:pic>
        <p:nvPicPr>
          <p:cNvPr id="4098" name="Picture 2" descr="C:\Users\Larisa\Desktop\2.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753938"/>
            <a:ext cx="3222625" cy="491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220072" y="753938"/>
            <a:ext cx="360040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 smtClean="0"/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>
              <a:solidFill>
                <a:srgbClr val="FF0000"/>
              </a:solidFill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Сидоренко </a:t>
            </a:r>
            <a:r>
              <a:rPr lang="ru-RU" b="1" dirty="0">
                <a:solidFill>
                  <a:srgbClr val="FF0000"/>
                </a:solidFill>
              </a:rPr>
              <a:t>Яков </a:t>
            </a:r>
            <a:r>
              <a:rPr lang="ru-RU" b="1" dirty="0" smtClean="0">
                <a:solidFill>
                  <a:srgbClr val="FF0000"/>
                </a:solidFill>
              </a:rPr>
              <a:t>Федорович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endParaRPr lang="ru-RU" sz="1600" b="1" dirty="0"/>
          </a:p>
          <a:p>
            <a:pPr algn="just"/>
            <a:r>
              <a:rPr lang="ru-RU" sz="1600" b="1" dirty="0" smtClean="0"/>
              <a:t>	Родился </a:t>
            </a:r>
            <a:r>
              <a:rPr lang="ru-RU" sz="1600" b="1" dirty="0"/>
              <a:t>в 1895 году на Украине, в г. Полтава. </a:t>
            </a:r>
            <a:endParaRPr lang="ru-RU" sz="1600" b="1" dirty="0" smtClean="0"/>
          </a:p>
          <a:p>
            <a:pPr algn="just"/>
            <a:r>
              <a:rPr lang="ru-RU" sz="1600" b="1" dirty="0" smtClean="0"/>
              <a:t>	Заместитель </a:t>
            </a:r>
            <a:r>
              <a:rPr lang="ru-RU" sz="1600" b="1" dirty="0"/>
              <a:t>начальника Щербиновского РО НКВД по милиции Краснодарского края. Младший лейтенант милиции. Командир взвода партизанского отряда Щербиновского района. </a:t>
            </a:r>
            <a:endParaRPr lang="ru-RU" sz="1600" b="1" dirty="0" smtClean="0"/>
          </a:p>
          <a:p>
            <a:pPr algn="just"/>
            <a:r>
              <a:rPr lang="ru-RU" sz="1600" b="1" dirty="0"/>
              <a:t>	</a:t>
            </a:r>
            <a:r>
              <a:rPr lang="ru-RU" sz="1600" b="1" dirty="0" smtClean="0"/>
              <a:t>Повешен </a:t>
            </a:r>
            <a:r>
              <a:rPr lang="ru-RU" sz="1600" b="1" dirty="0"/>
              <a:t>немцами 7 января 1943 года </a:t>
            </a:r>
            <a:endParaRPr lang="ru-RU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13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75248"/>
            <a:ext cx="9396536" cy="72554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3131840" y="349205"/>
            <a:ext cx="44284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«Люди долга и отваги»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91680" y="5517233"/>
            <a:ext cx="70567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i="1" dirty="0" smtClean="0">
                <a:solidFill>
                  <a:srgbClr val="0070C0"/>
                </a:solidFill>
              </a:rPr>
              <a:t>        Ф. Р-107, оп.4, д.17</a:t>
            </a:r>
          </a:p>
          <a:p>
            <a:pPr algn="r"/>
            <a:endParaRPr lang="ru-RU" sz="1600" b="1" i="1" dirty="0" smtClean="0">
              <a:solidFill>
                <a:srgbClr val="0070C0"/>
              </a:solidFill>
            </a:endParaRPr>
          </a:p>
          <a:p>
            <a:pPr algn="r"/>
            <a:endParaRPr lang="ru-RU" sz="1600" b="1" i="1" dirty="0">
              <a:solidFill>
                <a:srgbClr val="0070C0"/>
              </a:solidFill>
            </a:endParaRPr>
          </a:p>
          <a:p>
            <a:pPr algn="ctr"/>
            <a:r>
              <a:rPr lang="ru-RU" sz="1600" b="1" dirty="0" smtClean="0">
                <a:solidFill>
                  <a:schemeClr val="bg1">
                    <a:lumMod val="65000"/>
                  </a:schemeClr>
                </a:solidFill>
              </a:rPr>
              <a:t>7</a:t>
            </a:r>
          </a:p>
          <a:p>
            <a:pPr algn="r"/>
            <a:endParaRPr lang="ru-RU" sz="1600" b="1" i="1" dirty="0">
              <a:solidFill>
                <a:srgbClr val="0070C0"/>
              </a:solidFill>
            </a:endParaRPr>
          </a:p>
          <a:p>
            <a:pPr algn="r"/>
            <a:endParaRPr lang="ru-RU" sz="1600" b="1" i="1" dirty="0">
              <a:solidFill>
                <a:srgbClr val="0070C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72000" y="1000624"/>
            <a:ext cx="42484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/>
          </a:p>
          <a:p>
            <a:pPr algn="just"/>
            <a:r>
              <a:rPr lang="ru-RU" sz="1600" b="1" dirty="0" smtClean="0"/>
              <a:t>	</a:t>
            </a:r>
            <a:endParaRPr lang="ru-RU" sz="1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40828" y="3212976"/>
            <a:ext cx="1715743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sz="1600" b="1" dirty="0" smtClean="0"/>
          </a:p>
          <a:p>
            <a:r>
              <a:rPr lang="ru-RU" sz="1600" b="1" dirty="0" smtClean="0">
                <a:solidFill>
                  <a:srgbClr val="FF0000"/>
                </a:solidFill>
              </a:rPr>
              <a:t>   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54634" y="3717031"/>
            <a:ext cx="1833544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r>
              <a:rPr lang="ru-RU" sz="1600" b="1" dirty="0" smtClean="0"/>
              <a:t>         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92080" y="1412776"/>
            <a:ext cx="3528392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 smtClean="0"/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r>
              <a:rPr lang="ru-RU" b="1" dirty="0">
                <a:solidFill>
                  <a:srgbClr val="FF0000"/>
                </a:solidFill>
              </a:rPr>
              <a:t>Нетребко Андрей </a:t>
            </a:r>
            <a:r>
              <a:rPr lang="ru-RU" b="1" dirty="0" smtClean="0">
                <a:solidFill>
                  <a:srgbClr val="FF0000"/>
                </a:solidFill>
              </a:rPr>
              <a:t>Васильевич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endParaRPr lang="ru-RU" sz="1600" b="1" dirty="0" smtClean="0"/>
          </a:p>
          <a:p>
            <a:pPr algn="just"/>
            <a:r>
              <a:rPr lang="ru-RU" sz="1600" b="1" dirty="0" smtClean="0"/>
              <a:t>	Родился </a:t>
            </a:r>
            <a:r>
              <a:rPr lang="ru-RU" sz="1600" b="1" dirty="0"/>
              <a:t>в 1911 году. </a:t>
            </a:r>
            <a:r>
              <a:rPr lang="ru-RU" sz="1600" b="1" dirty="0" smtClean="0"/>
              <a:t>Оперуполномоченный </a:t>
            </a:r>
            <a:r>
              <a:rPr lang="ru-RU" sz="1600" b="1" dirty="0" err="1" smtClean="0"/>
              <a:t>Щербинов-ского</a:t>
            </a:r>
            <a:r>
              <a:rPr lang="ru-RU" sz="1600" b="1" dirty="0" smtClean="0"/>
              <a:t> </a:t>
            </a:r>
            <a:r>
              <a:rPr lang="ru-RU" sz="1600" b="1" dirty="0"/>
              <a:t>РО НКВД Краснодарского края. </a:t>
            </a:r>
            <a:r>
              <a:rPr lang="ru-RU" sz="1600" b="1" dirty="0" smtClean="0"/>
              <a:t>	Боец </a:t>
            </a:r>
            <a:r>
              <a:rPr lang="ru-RU" sz="1600" b="1" dirty="0"/>
              <a:t>партизанского отряда Щербиновского района. </a:t>
            </a:r>
            <a:endParaRPr lang="ru-RU" sz="1600" b="1" dirty="0" smtClean="0"/>
          </a:p>
          <a:p>
            <a:pPr algn="just"/>
            <a:r>
              <a:rPr lang="ru-RU" sz="1600" b="1" dirty="0"/>
              <a:t>	</a:t>
            </a:r>
            <a:r>
              <a:rPr lang="ru-RU" sz="1600" b="1" dirty="0" smtClean="0"/>
              <a:t>Повешен </a:t>
            </a:r>
            <a:r>
              <a:rPr lang="ru-RU" sz="1600" b="1" dirty="0"/>
              <a:t>немцами </a:t>
            </a:r>
            <a:endParaRPr lang="ru-RU" sz="1600" b="1" dirty="0" smtClean="0"/>
          </a:p>
          <a:p>
            <a:pPr algn="just"/>
            <a:r>
              <a:rPr lang="ru-RU" sz="1600" b="1" dirty="0" smtClean="0"/>
              <a:t>7 </a:t>
            </a:r>
            <a:r>
              <a:rPr lang="ru-RU" sz="1600" b="1" dirty="0"/>
              <a:t>января 1943 года </a:t>
            </a:r>
            <a:endParaRPr lang="ru-RU" sz="1600" b="1" dirty="0">
              <a:solidFill>
                <a:srgbClr val="FF0000"/>
              </a:solidFill>
            </a:endParaRPr>
          </a:p>
        </p:txBody>
      </p:sp>
      <p:pic>
        <p:nvPicPr>
          <p:cNvPr id="5122" name="Picture 2" descr="C:\Users\Larisa\Desktop\3.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000624"/>
            <a:ext cx="2992437" cy="484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662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76" y="-375248"/>
            <a:ext cx="9396536" cy="72554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3131840" y="349205"/>
            <a:ext cx="44284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«Люди долга и отваги»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91680" y="5517233"/>
            <a:ext cx="70567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i="1" dirty="0" smtClean="0">
                <a:solidFill>
                  <a:srgbClr val="0070C0"/>
                </a:solidFill>
              </a:rPr>
              <a:t>        </a:t>
            </a:r>
          </a:p>
          <a:p>
            <a:pPr algn="r"/>
            <a:r>
              <a:rPr lang="ru-RU" sz="1600" b="1" i="1" dirty="0" smtClean="0">
                <a:solidFill>
                  <a:srgbClr val="0070C0"/>
                </a:solidFill>
              </a:rPr>
              <a:t>Ф. Р-107, оп.4, д.17</a:t>
            </a:r>
          </a:p>
          <a:p>
            <a:pPr algn="r"/>
            <a:endParaRPr lang="ru-RU" sz="1600" b="1" i="1" dirty="0">
              <a:solidFill>
                <a:srgbClr val="0070C0"/>
              </a:solidFill>
            </a:endParaRPr>
          </a:p>
          <a:p>
            <a:pPr algn="ctr"/>
            <a:r>
              <a:rPr lang="ru-RU" sz="1600" b="1" dirty="0">
                <a:solidFill>
                  <a:schemeClr val="bg1">
                    <a:lumMod val="65000"/>
                  </a:schemeClr>
                </a:solidFill>
              </a:rPr>
              <a:t>8</a:t>
            </a:r>
            <a:endParaRPr lang="ru-RU" sz="1600" b="1" dirty="0" smtClean="0">
              <a:solidFill>
                <a:schemeClr val="bg1">
                  <a:lumMod val="65000"/>
                </a:schemeClr>
              </a:solidFill>
            </a:endParaRPr>
          </a:p>
          <a:p>
            <a:pPr algn="r"/>
            <a:endParaRPr lang="ru-RU" sz="1600" b="1" i="1" dirty="0">
              <a:solidFill>
                <a:srgbClr val="0070C0"/>
              </a:solidFill>
            </a:endParaRPr>
          </a:p>
          <a:p>
            <a:pPr algn="r"/>
            <a:endParaRPr lang="ru-RU" sz="1600" b="1" i="1" dirty="0">
              <a:solidFill>
                <a:srgbClr val="0070C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72000" y="1000624"/>
            <a:ext cx="42484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/>
          </a:p>
          <a:p>
            <a:pPr algn="just"/>
            <a:r>
              <a:rPr lang="ru-RU" sz="1600" b="1" dirty="0" smtClean="0"/>
              <a:t>	</a:t>
            </a:r>
            <a:endParaRPr lang="ru-RU" sz="1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40828" y="3212976"/>
            <a:ext cx="1715743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sz="1600" b="1" dirty="0" smtClean="0"/>
          </a:p>
          <a:p>
            <a:r>
              <a:rPr lang="ru-RU" sz="1600" b="1" dirty="0" smtClean="0">
                <a:solidFill>
                  <a:srgbClr val="FF0000"/>
                </a:solidFill>
              </a:rPr>
              <a:t>   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54634" y="3717031"/>
            <a:ext cx="1833544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r>
              <a:rPr lang="ru-RU" sz="1600" b="1" dirty="0" smtClean="0"/>
              <a:t>         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20072" y="1412776"/>
            <a:ext cx="32403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    Шмаков </a:t>
            </a:r>
            <a:r>
              <a:rPr lang="ru-RU" b="1" dirty="0">
                <a:solidFill>
                  <a:srgbClr val="FF0000"/>
                </a:solidFill>
              </a:rPr>
              <a:t>Петр </a:t>
            </a:r>
            <a:r>
              <a:rPr lang="ru-RU" b="1" dirty="0" err="1" smtClean="0">
                <a:solidFill>
                  <a:srgbClr val="FF0000"/>
                </a:solidFill>
              </a:rPr>
              <a:t>Кирьянович</a:t>
            </a:r>
            <a:r>
              <a:rPr lang="ru-RU" dirty="0" smtClean="0">
                <a:solidFill>
                  <a:srgbClr val="FF0000"/>
                </a:solidFill>
              </a:rPr>
              <a:t> 	</a:t>
            </a:r>
          </a:p>
          <a:p>
            <a:pPr algn="just"/>
            <a:r>
              <a:rPr lang="ru-RU" sz="1600" b="1" dirty="0" smtClean="0"/>
              <a:t>	Родился </a:t>
            </a:r>
            <a:r>
              <a:rPr lang="ru-RU" sz="1600" b="1" dirty="0"/>
              <a:t>в 1911 году. </a:t>
            </a:r>
            <a:endParaRPr lang="ru-RU" sz="1600" b="1" dirty="0" smtClean="0"/>
          </a:p>
          <a:p>
            <a:pPr algn="just"/>
            <a:r>
              <a:rPr lang="ru-RU" sz="1600" b="1" dirty="0" smtClean="0"/>
              <a:t>Участковый </a:t>
            </a:r>
            <a:r>
              <a:rPr lang="ru-RU" sz="1600" b="1" dirty="0"/>
              <a:t>уполномоченный </a:t>
            </a:r>
            <a:r>
              <a:rPr lang="ru-RU" sz="1600" b="1" dirty="0" smtClean="0"/>
              <a:t>Щербиновского </a:t>
            </a:r>
            <a:r>
              <a:rPr lang="ru-RU" sz="1600" b="1" dirty="0"/>
              <a:t>РО НКВД Краснодарского края. </a:t>
            </a:r>
            <a:endParaRPr lang="ru-RU" sz="1600" b="1" dirty="0" smtClean="0"/>
          </a:p>
          <a:p>
            <a:pPr algn="just"/>
            <a:r>
              <a:rPr lang="ru-RU" sz="1600" b="1" dirty="0"/>
              <a:t>	</a:t>
            </a:r>
            <a:r>
              <a:rPr lang="ru-RU" sz="1600" b="1" dirty="0" smtClean="0"/>
              <a:t>Боец </a:t>
            </a:r>
            <a:r>
              <a:rPr lang="ru-RU" sz="1600" b="1" dirty="0"/>
              <a:t>партизанского отряда Щербиновского района. Погиб в разведке 2 октября 1942 </a:t>
            </a:r>
            <a:r>
              <a:rPr lang="ru-RU" sz="1600" b="1" dirty="0" smtClean="0"/>
              <a:t>года</a:t>
            </a:r>
          </a:p>
          <a:p>
            <a:pPr algn="just"/>
            <a:r>
              <a:rPr lang="ru-RU" sz="1600" b="1" dirty="0">
                <a:solidFill>
                  <a:srgbClr val="FF0000"/>
                </a:solidFill>
              </a:rPr>
              <a:t>	</a:t>
            </a:r>
          </a:p>
        </p:txBody>
      </p:sp>
      <p:pic>
        <p:nvPicPr>
          <p:cNvPr id="6146" name="Picture 2" descr="C:\Users\Larisa\Desktop\6.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908720"/>
            <a:ext cx="2950476" cy="4290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490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75248"/>
            <a:ext cx="9396536" cy="72554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3131840" y="349205"/>
            <a:ext cx="44284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«Люди долга и отваги»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91680" y="5517233"/>
            <a:ext cx="70567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i="1" dirty="0" smtClean="0">
                <a:solidFill>
                  <a:srgbClr val="0070C0"/>
                </a:solidFill>
              </a:rPr>
              <a:t>        </a:t>
            </a:r>
          </a:p>
          <a:p>
            <a:pPr algn="r"/>
            <a:r>
              <a:rPr lang="ru-RU" sz="1600" b="1" i="1" dirty="0" smtClean="0">
                <a:solidFill>
                  <a:srgbClr val="0070C0"/>
                </a:solidFill>
              </a:rPr>
              <a:t>Ф. Р-107, оп.4, д.17</a:t>
            </a:r>
          </a:p>
          <a:p>
            <a:pPr algn="r"/>
            <a:endParaRPr lang="ru-RU" sz="1600" b="1" i="1" dirty="0">
              <a:solidFill>
                <a:srgbClr val="0070C0"/>
              </a:solidFill>
            </a:endParaRPr>
          </a:p>
          <a:p>
            <a:pPr algn="ctr"/>
            <a:r>
              <a:rPr lang="ru-RU" sz="1600" b="1" dirty="0" smtClean="0">
                <a:solidFill>
                  <a:schemeClr val="bg1">
                    <a:lumMod val="65000"/>
                  </a:schemeClr>
                </a:solidFill>
              </a:rPr>
              <a:t>9</a:t>
            </a:r>
          </a:p>
          <a:p>
            <a:pPr algn="r"/>
            <a:endParaRPr lang="ru-RU" sz="1600" b="1" i="1" dirty="0">
              <a:solidFill>
                <a:srgbClr val="0070C0"/>
              </a:solidFill>
            </a:endParaRPr>
          </a:p>
          <a:p>
            <a:pPr algn="r"/>
            <a:endParaRPr lang="ru-RU" sz="1600" b="1" i="1" dirty="0">
              <a:solidFill>
                <a:srgbClr val="0070C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72000" y="1000624"/>
            <a:ext cx="42484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/>
          </a:p>
          <a:p>
            <a:pPr algn="just"/>
            <a:r>
              <a:rPr lang="ru-RU" sz="1600" b="1" dirty="0" smtClean="0"/>
              <a:t>	</a:t>
            </a:r>
            <a:endParaRPr lang="ru-RU" sz="1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40828" y="3212976"/>
            <a:ext cx="1715743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sz="1600" b="1" dirty="0" smtClean="0"/>
          </a:p>
          <a:p>
            <a:r>
              <a:rPr lang="ru-RU" sz="1600" b="1" dirty="0" smtClean="0">
                <a:solidFill>
                  <a:srgbClr val="FF0000"/>
                </a:solidFill>
              </a:rPr>
              <a:t>   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54634" y="3717031"/>
            <a:ext cx="1833544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r>
              <a:rPr lang="ru-RU" sz="1600" b="1" dirty="0" smtClean="0"/>
              <a:t>         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36096" y="1412776"/>
            <a:ext cx="3312368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   </a:t>
            </a:r>
            <a:r>
              <a:rPr lang="ru-RU" b="1" dirty="0" err="1">
                <a:solidFill>
                  <a:srgbClr val="FF0000"/>
                </a:solidFill>
              </a:rPr>
              <a:t>Болдарев</a:t>
            </a:r>
            <a:r>
              <a:rPr lang="ru-RU" b="1" dirty="0">
                <a:solidFill>
                  <a:srgbClr val="FF0000"/>
                </a:solidFill>
              </a:rPr>
              <a:t> Тихон </a:t>
            </a:r>
            <a:r>
              <a:rPr lang="ru-RU" b="1" dirty="0" smtClean="0">
                <a:solidFill>
                  <a:srgbClr val="FF0000"/>
                </a:solidFill>
              </a:rPr>
              <a:t>Трофимович</a:t>
            </a:r>
            <a:r>
              <a:rPr lang="ru-RU" dirty="0" smtClean="0"/>
              <a:t> </a:t>
            </a:r>
          </a:p>
          <a:p>
            <a:pPr algn="just"/>
            <a:endParaRPr lang="ru-RU" dirty="0"/>
          </a:p>
          <a:p>
            <a:pPr algn="just"/>
            <a:r>
              <a:rPr lang="ru-RU" sz="1600" b="1" dirty="0" smtClean="0"/>
              <a:t>	Родился </a:t>
            </a:r>
            <a:r>
              <a:rPr lang="ru-RU" sz="1600" b="1" dirty="0"/>
              <a:t>в 1892 году. Милиционер Щербиновского </a:t>
            </a:r>
            <a:r>
              <a:rPr lang="ru-RU" sz="1600" b="1" dirty="0" smtClean="0"/>
              <a:t>           РО </a:t>
            </a:r>
            <a:r>
              <a:rPr lang="ru-RU" sz="1600" b="1" dirty="0"/>
              <a:t>НКВД Краснодарского края. </a:t>
            </a:r>
            <a:endParaRPr lang="ru-RU" sz="1600" b="1" dirty="0" smtClean="0"/>
          </a:p>
          <a:p>
            <a:pPr algn="just"/>
            <a:r>
              <a:rPr lang="ru-RU" sz="1600" b="1" dirty="0"/>
              <a:t>	</a:t>
            </a:r>
            <a:r>
              <a:rPr lang="ru-RU" sz="1600" b="1" dirty="0" smtClean="0"/>
              <a:t>Боец </a:t>
            </a:r>
            <a:r>
              <a:rPr lang="ru-RU" sz="1600" b="1" dirty="0"/>
              <a:t>партизанского отряда Щербиновского района. </a:t>
            </a:r>
            <a:endParaRPr lang="ru-RU" sz="1600" b="1" dirty="0" smtClean="0"/>
          </a:p>
          <a:p>
            <a:pPr algn="just"/>
            <a:r>
              <a:rPr lang="ru-RU" sz="1600" b="1" dirty="0" smtClean="0"/>
              <a:t>Повешен немцами </a:t>
            </a:r>
            <a:r>
              <a:rPr lang="ru-RU" sz="1600" b="1" dirty="0"/>
              <a:t>в январе </a:t>
            </a:r>
            <a:endParaRPr lang="ru-RU" sz="1600" b="1" dirty="0" smtClean="0"/>
          </a:p>
          <a:p>
            <a:pPr algn="just"/>
            <a:r>
              <a:rPr lang="ru-RU" sz="1600" b="1" dirty="0" smtClean="0"/>
              <a:t>1943 </a:t>
            </a:r>
            <a:r>
              <a:rPr lang="ru-RU" sz="1600" b="1" dirty="0"/>
              <a:t>года</a:t>
            </a:r>
            <a:r>
              <a:rPr lang="ru-RU" sz="1600" b="1" dirty="0" smtClean="0">
                <a:solidFill>
                  <a:srgbClr val="FF0000"/>
                </a:solidFill>
              </a:rPr>
              <a:t> </a:t>
            </a:r>
            <a:r>
              <a:rPr lang="ru-RU" sz="1600" b="1" dirty="0">
                <a:solidFill>
                  <a:srgbClr val="FF0000"/>
                </a:solidFill>
              </a:rPr>
              <a:t>	</a:t>
            </a:r>
          </a:p>
        </p:txBody>
      </p:sp>
      <p:pic>
        <p:nvPicPr>
          <p:cNvPr id="7170" name="Picture 2" descr="C:\Users\Larisa\Desktop\4.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9902" y="1025048"/>
            <a:ext cx="2865437" cy="434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6927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6273</TotalTime>
  <Words>362</Words>
  <Application>Microsoft Office PowerPoint</Application>
  <PresentationFormat>Экран (4:3)</PresentationFormat>
  <Paragraphs>245</Paragraphs>
  <Slides>16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Гарнышева Мария</dc:creator>
  <cp:lastModifiedBy>Лариса</cp:lastModifiedBy>
  <cp:revision>625</cp:revision>
  <cp:lastPrinted>2020-11-06T10:45:08Z</cp:lastPrinted>
  <dcterms:created xsi:type="dcterms:W3CDTF">2020-03-16T10:20:44Z</dcterms:created>
  <dcterms:modified xsi:type="dcterms:W3CDTF">2025-11-10T11:03:46Z</dcterms:modified>
</cp:coreProperties>
</file>